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67" r:id="rId5"/>
    <p:sldId id="268" r:id="rId6"/>
    <p:sldId id="264" r:id="rId7"/>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EE0FF5-622B-43F4-8892-34199B453A69}" v="1" dt="2024-01-16T16:11:04.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1E9FE-8F07-4591-B38A-878E95399C99}"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CA65D90-F00A-4459-BFC6-6DA834C84F12}">
      <dgm:prSet/>
      <dgm:spPr/>
      <dgm:t>
        <a:bodyPr/>
        <a:lstStyle/>
        <a:p>
          <a:r>
            <a:rPr lang="fr-FR" dirty="0"/>
            <a:t>Présentation du Cabinet VAUTRIN AVOCATS – page 3</a:t>
          </a:r>
          <a:endParaRPr lang="en-US" dirty="0"/>
        </a:p>
      </dgm:t>
    </dgm:pt>
    <dgm:pt modelId="{D39D1212-BD84-43C7-BD3D-DD9DE488EBF7}" type="parTrans" cxnId="{C4070CD9-EF35-44A9-BF23-B6B1724E7A2D}">
      <dgm:prSet/>
      <dgm:spPr/>
      <dgm:t>
        <a:bodyPr/>
        <a:lstStyle/>
        <a:p>
          <a:endParaRPr lang="en-US"/>
        </a:p>
      </dgm:t>
    </dgm:pt>
    <dgm:pt modelId="{8CFE0F0D-220A-47D0-9A71-7E0E47F491C1}" type="sibTrans" cxnId="{C4070CD9-EF35-44A9-BF23-B6B1724E7A2D}">
      <dgm:prSet/>
      <dgm:spPr/>
      <dgm:t>
        <a:bodyPr/>
        <a:lstStyle/>
        <a:p>
          <a:endParaRPr lang="en-US"/>
        </a:p>
      </dgm:t>
    </dgm:pt>
    <dgm:pt modelId="{5B1D8EDC-45A7-4AB0-98F0-81A0A1FDC4C2}">
      <dgm:prSet/>
      <dgm:spPr/>
      <dgm:t>
        <a:bodyPr/>
        <a:lstStyle/>
        <a:p>
          <a:r>
            <a:rPr lang="fr-FR" dirty="0"/>
            <a:t>Locaux et matériels – page 4</a:t>
          </a:r>
          <a:endParaRPr lang="en-US" dirty="0"/>
        </a:p>
      </dgm:t>
    </dgm:pt>
    <dgm:pt modelId="{89A88AED-735B-4935-B806-39FE67CB30E9}" type="parTrans" cxnId="{7CA7A10C-B612-47D3-A439-088887AAB69B}">
      <dgm:prSet/>
      <dgm:spPr/>
      <dgm:t>
        <a:bodyPr/>
        <a:lstStyle/>
        <a:p>
          <a:endParaRPr lang="en-US"/>
        </a:p>
      </dgm:t>
    </dgm:pt>
    <dgm:pt modelId="{E09DF704-D792-4D41-853D-CCBDF4A9B8EF}" type="sibTrans" cxnId="{7CA7A10C-B612-47D3-A439-088887AAB69B}">
      <dgm:prSet/>
      <dgm:spPr/>
      <dgm:t>
        <a:bodyPr/>
        <a:lstStyle/>
        <a:p>
          <a:endParaRPr lang="en-US"/>
        </a:p>
      </dgm:t>
    </dgm:pt>
    <dgm:pt modelId="{BEE18BDB-22B5-48D6-A1BC-7436B4975E8B}">
      <dgm:prSet/>
      <dgm:spPr/>
      <dgm:t>
        <a:bodyPr/>
        <a:lstStyle/>
        <a:p>
          <a:r>
            <a:rPr lang="fr-FR" dirty="0"/>
            <a:t>Droits et devoirs du stagiaire – page 5</a:t>
          </a:r>
          <a:endParaRPr lang="en-US" dirty="0"/>
        </a:p>
      </dgm:t>
    </dgm:pt>
    <dgm:pt modelId="{32B757D9-C372-4ADE-B046-BFE8FA9C3216}" type="parTrans" cxnId="{B8BF14F7-B860-4690-A0C4-9AE29D635CFC}">
      <dgm:prSet/>
      <dgm:spPr/>
      <dgm:t>
        <a:bodyPr/>
        <a:lstStyle/>
        <a:p>
          <a:endParaRPr lang="en-US"/>
        </a:p>
      </dgm:t>
    </dgm:pt>
    <dgm:pt modelId="{8F47E666-3E83-4CB6-A897-7DC3BAB27C88}" type="sibTrans" cxnId="{B8BF14F7-B860-4690-A0C4-9AE29D635CFC}">
      <dgm:prSet/>
      <dgm:spPr/>
      <dgm:t>
        <a:bodyPr/>
        <a:lstStyle/>
        <a:p>
          <a:endParaRPr lang="en-US"/>
        </a:p>
      </dgm:t>
    </dgm:pt>
    <dgm:pt modelId="{614A08BA-A6CA-45B0-B745-D691B4EC8702}">
      <dgm:prSet/>
      <dgm:spPr/>
      <dgm:t>
        <a:bodyPr/>
        <a:lstStyle/>
        <a:p>
          <a:r>
            <a:rPr lang="fr-FR" dirty="0"/>
            <a:t>Contacts – page 6</a:t>
          </a:r>
          <a:endParaRPr lang="en-US" dirty="0"/>
        </a:p>
      </dgm:t>
    </dgm:pt>
    <dgm:pt modelId="{391A335F-E5A3-4620-8935-821ACAFC77D2}" type="parTrans" cxnId="{0A850234-689B-499C-AD8D-14E0ED3999D3}">
      <dgm:prSet/>
      <dgm:spPr/>
      <dgm:t>
        <a:bodyPr/>
        <a:lstStyle/>
        <a:p>
          <a:endParaRPr lang="en-US"/>
        </a:p>
      </dgm:t>
    </dgm:pt>
    <dgm:pt modelId="{4BB35810-3078-4B79-84A4-E1C717481A5F}" type="sibTrans" cxnId="{0A850234-689B-499C-AD8D-14E0ED3999D3}">
      <dgm:prSet/>
      <dgm:spPr/>
      <dgm:t>
        <a:bodyPr/>
        <a:lstStyle/>
        <a:p>
          <a:endParaRPr lang="en-US"/>
        </a:p>
      </dgm:t>
    </dgm:pt>
    <dgm:pt modelId="{552C187F-18D5-4B23-B02D-B8294F8F331E}" type="pres">
      <dgm:prSet presAssocID="{F3A1E9FE-8F07-4591-B38A-878E95399C99}" presName="root" presStyleCnt="0">
        <dgm:presLayoutVars>
          <dgm:dir/>
          <dgm:resizeHandles val="exact"/>
        </dgm:presLayoutVars>
      </dgm:prSet>
      <dgm:spPr/>
    </dgm:pt>
    <dgm:pt modelId="{7902C88A-3717-4952-B008-C67FC1AB7C91}" type="pres">
      <dgm:prSet presAssocID="{F3A1E9FE-8F07-4591-B38A-878E95399C99}" presName="container" presStyleCnt="0">
        <dgm:presLayoutVars>
          <dgm:dir/>
          <dgm:resizeHandles val="exact"/>
        </dgm:presLayoutVars>
      </dgm:prSet>
      <dgm:spPr/>
    </dgm:pt>
    <dgm:pt modelId="{C6EC47DE-3143-47F0-B2C7-8FD4F66F453F}" type="pres">
      <dgm:prSet presAssocID="{BCA65D90-F00A-4459-BFC6-6DA834C84F12}" presName="compNode" presStyleCnt="0"/>
      <dgm:spPr/>
    </dgm:pt>
    <dgm:pt modelId="{6B32C154-19CE-41C8-B892-01A415836F32}" type="pres">
      <dgm:prSet presAssocID="{BCA65D90-F00A-4459-BFC6-6DA834C84F12}" presName="iconBgRect" presStyleLbl="bgShp" presStyleIdx="0" presStyleCnt="4"/>
      <dgm:spPr/>
    </dgm:pt>
    <dgm:pt modelId="{4373D411-130E-4077-84BA-F2B0B004C1CF}" type="pres">
      <dgm:prSet presAssocID="{BCA65D90-F00A-4459-BFC6-6DA834C84F1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teau d'officiel"/>
        </a:ext>
      </dgm:extLst>
    </dgm:pt>
    <dgm:pt modelId="{84ABF40F-39C2-452A-AB3B-AA719F25D3C2}" type="pres">
      <dgm:prSet presAssocID="{BCA65D90-F00A-4459-BFC6-6DA834C84F12}" presName="spaceRect" presStyleCnt="0"/>
      <dgm:spPr/>
    </dgm:pt>
    <dgm:pt modelId="{18867326-CD2C-4D3F-A37A-5FAA93923A72}" type="pres">
      <dgm:prSet presAssocID="{BCA65D90-F00A-4459-BFC6-6DA834C84F12}" presName="textRect" presStyleLbl="revTx" presStyleIdx="0" presStyleCnt="4">
        <dgm:presLayoutVars>
          <dgm:chMax val="1"/>
          <dgm:chPref val="1"/>
        </dgm:presLayoutVars>
      </dgm:prSet>
      <dgm:spPr/>
    </dgm:pt>
    <dgm:pt modelId="{4057CA15-D549-4AC0-87C6-DB7B2F332530}" type="pres">
      <dgm:prSet presAssocID="{8CFE0F0D-220A-47D0-9A71-7E0E47F491C1}" presName="sibTrans" presStyleLbl="sibTrans2D1" presStyleIdx="0" presStyleCnt="0"/>
      <dgm:spPr/>
    </dgm:pt>
    <dgm:pt modelId="{4B52A32E-E84E-4E5C-BB16-C0612318D2EA}" type="pres">
      <dgm:prSet presAssocID="{5B1D8EDC-45A7-4AB0-98F0-81A0A1FDC4C2}" presName="compNode" presStyleCnt="0"/>
      <dgm:spPr/>
    </dgm:pt>
    <dgm:pt modelId="{B2BDDE62-3BAC-4139-BED4-F5891DDA537A}" type="pres">
      <dgm:prSet presAssocID="{5B1D8EDC-45A7-4AB0-98F0-81A0A1FDC4C2}" presName="iconBgRect" presStyleLbl="bgShp" presStyleIdx="1" presStyleCnt="4"/>
      <dgm:spPr/>
    </dgm:pt>
    <dgm:pt modelId="{4E9B3ECF-7737-4C08-9D8D-C6A480E2DC6B}" type="pres">
      <dgm:prSet presAssocID="{5B1D8EDC-45A7-4AB0-98F0-81A0A1FDC4C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eur"/>
        </a:ext>
      </dgm:extLst>
    </dgm:pt>
    <dgm:pt modelId="{FDFBA425-C644-418E-A990-2D288E7050DB}" type="pres">
      <dgm:prSet presAssocID="{5B1D8EDC-45A7-4AB0-98F0-81A0A1FDC4C2}" presName="spaceRect" presStyleCnt="0"/>
      <dgm:spPr/>
    </dgm:pt>
    <dgm:pt modelId="{86752BE5-C110-498E-AE65-746C0632D5A5}" type="pres">
      <dgm:prSet presAssocID="{5B1D8EDC-45A7-4AB0-98F0-81A0A1FDC4C2}" presName="textRect" presStyleLbl="revTx" presStyleIdx="1" presStyleCnt="4">
        <dgm:presLayoutVars>
          <dgm:chMax val="1"/>
          <dgm:chPref val="1"/>
        </dgm:presLayoutVars>
      </dgm:prSet>
      <dgm:spPr/>
    </dgm:pt>
    <dgm:pt modelId="{5CB8A99F-83C7-4624-8E37-25F6AFAEB9F2}" type="pres">
      <dgm:prSet presAssocID="{E09DF704-D792-4D41-853D-CCBDF4A9B8EF}" presName="sibTrans" presStyleLbl="sibTrans2D1" presStyleIdx="0" presStyleCnt="0"/>
      <dgm:spPr/>
    </dgm:pt>
    <dgm:pt modelId="{4095211C-A3C9-4B5A-A971-D80437437C76}" type="pres">
      <dgm:prSet presAssocID="{BEE18BDB-22B5-48D6-A1BC-7436B4975E8B}" presName="compNode" presStyleCnt="0"/>
      <dgm:spPr/>
    </dgm:pt>
    <dgm:pt modelId="{9CED8640-BB64-4278-B037-F3A62F6BA867}" type="pres">
      <dgm:prSet presAssocID="{BEE18BDB-22B5-48D6-A1BC-7436B4975E8B}" presName="iconBgRect" presStyleLbl="bgShp" presStyleIdx="2" presStyleCnt="4"/>
      <dgm:spPr/>
    </dgm:pt>
    <dgm:pt modelId="{5A117E05-CFAC-4DC4-968D-267B23A63237}" type="pres">
      <dgm:prSet presAssocID="{BEE18BDB-22B5-48D6-A1BC-7436B4975E8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vres"/>
        </a:ext>
      </dgm:extLst>
    </dgm:pt>
    <dgm:pt modelId="{A77D7943-983A-4684-80DF-FE1CB1E349B9}" type="pres">
      <dgm:prSet presAssocID="{BEE18BDB-22B5-48D6-A1BC-7436B4975E8B}" presName="spaceRect" presStyleCnt="0"/>
      <dgm:spPr/>
    </dgm:pt>
    <dgm:pt modelId="{1658D597-D022-420D-9008-E1B5AF9E2E8D}" type="pres">
      <dgm:prSet presAssocID="{BEE18BDB-22B5-48D6-A1BC-7436B4975E8B}" presName="textRect" presStyleLbl="revTx" presStyleIdx="2" presStyleCnt="4">
        <dgm:presLayoutVars>
          <dgm:chMax val="1"/>
          <dgm:chPref val="1"/>
        </dgm:presLayoutVars>
      </dgm:prSet>
      <dgm:spPr/>
    </dgm:pt>
    <dgm:pt modelId="{20533AD6-EBF3-4B3F-BA1A-E356E4B30F44}" type="pres">
      <dgm:prSet presAssocID="{8F47E666-3E83-4CB6-A897-7DC3BAB27C88}" presName="sibTrans" presStyleLbl="sibTrans2D1" presStyleIdx="0" presStyleCnt="0"/>
      <dgm:spPr/>
    </dgm:pt>
    <dgm:pt modelId="{9F3CE55E-F0FE-4581-8434-3261FD782A2A}" type="pres">
      <dgm:prSet presAssocID="{614A08BA-A6CA-45B0-B745-D691B4EC8702}" presName="compNode" presStyleCnt="0"/>
      <dgm:spPr/>
    </dgm:pt>
    <dgm:pt modelId="{776CB782-C975-4812-82A9-1BA615134581}" type="pres">
      <dgm:prSet presAssocID="{614A08BA-A6CA-45B0-B745-D691B4EC8702}" presName="iconBgRect" presStyleLbl="bgShp" presStyleIdx="3" presStyleCnt="4"/>
      <dgm:spPr/>
    </dgm:pt>
    <dgm:pt modelId="{2DE820C3-C877-4438-A920-955D326439BC}" type="pres">
      <dgm:prSet presAssocID="{614A08BA-A6CA-45B0-B745-D691B4EC870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biné"/>
        </a:ext>
      </dgm:extLst>
    </dgm:pt>
    <dgm:pt modelId="{A04DBB7A-11C4-4E41-AD59-6EAB0D22FCDD}" type="pres">
      <dgm:prSet presAssocID="{614A08BA-A6CA-45B0-B745-D691B4EC8702}" presName="spaceRect" presStyleCnt="0"/>
      <dgm:spPr/>
    </dgm:pt>
    <dgm:pt modelId="{B3886207-A70B-4D11-8CD0-8C3244C2818D}" type="pres">
      <dgm:prSet presAssocID="{614A08BA-A6CA-45B0-B745-D691B4EC8702}" presName="textRect" presStyleLbl="revTx" presStyleIdx="3" presStyleCnt="4">
        <dgm:presLayoutVars>
          <dgm:chMax val="1"/>
          <dgm:chPref val="1"/>
        </dgm:presLayoutVars>
      </dgm:prSet>
      <dgm:spPr/>
    </dgm:pt>
  </dgm:ptLst>
  <dgm:cxnLst>
    <dgm:cxn modelId="{7CA7A10C-B612-47D3-A439-088887AAB69B}" srcId="{F3A1E9FE-8F07-4591-B38A-878E95399C99}" destId="{5B1D8EDC-45A7-4AB0-98F0-81A0A1FDC4C2}" srcOrd="1" destOrd="0" parTransId="{89A88AED-735B-4935-B806-39FE67CB30E9}" sibTransId="{E09DF704-D792-4D41-853D-CCBDF4A9B8EF}"/>
    <dgm:cxn modelId="{EB83BB1E-502A-4A9D-AE7F-BE84A3392F12}" type="presOf" srcId="{614A08BA-A6CA-45B0-B745-D691B4EC8702}" destId="{B3886207-A70B-4D11-8CD0-8C3244C2818D}" srcOrd="0" destOrd="0" presId="urn:microsoft.com/office/officeart/2018/2/layout/IconCircleList"/>
    <dgm:cxn modelId="{ED8CA520-CF72-448C-A6B0-253AFDB041A3}" type="presOf" srcId="{8CFE0F0D-220A-47D0-9A71-7E0E47F491C1}" destId="{4057CA15-D549-4AC0-87C6-DB7B2F332530}" srcOrd="0" destOrd="0" presId="urn:microsoft.com/office/officeart/2018/2/layout/IconCircleList"/>
    <dgm:cxn modelId="{01E19331-BBEE-45E8-89C0-F484158AF145}" type="presOf" srcId="{F3A1E9FE-8F07-4591-B38A-878E95399C99}" destId="{552C187F-18D5-4B23-B02D-B8294F8F331E}" srcOrd="0" destOrd="0" presId="urn:microsoft.com/office/officeart/2018/2/layout/IconCircleList"/>
    <dgm:cxn modelId="{0A850234-689B-499C-AD8D-14E0ED3999D3}" srcId="{F3A1E9FE-8F07-4591-B38A-878E95399C99}" destId="{614A08BA-A6CA-45B0-B745-D691B4EC8702}" srcOrd="3" destOrd="0" parTransId="{391A335F-E5A3-4620-8935-821ACAFC77D2}" sibTransId="{4BB35810-3078-4B79-84A4-E1C717481A5F}"/>
    <dgm:cxn modelId="{60839C39-3CF2-495E-BB9B-2E6769608887}" type="presOf" srcId="{E09DF704-D792-4D41-853D-CCBDF4A9B8EF}" destId="{5CB8A99F-83C7-4624-8E37-25F6AFAEB9F2}" srcOrd="0" destOrd="0" presId="urn:microsoft.com/office/officeart/2018/2/layout/IconCircleList"/>
    <dgm:cxn modelId="{7830E099-7E68-4E6C-BDC4-12660691EBA8}" type="presOf" srcId="{BCA65D90-F00A-4459-BFC6-6DA834C84F12}" destId="{18867326-CD2C-4D3F-A37A-5FAA93923A72}" srcOrd="0" destOrd="0" presId="urn:microsoft.com/office/officeart/2018/2/layout/IconCircleList"/>
    <dgm:cxn modelId="{7328589D-D5B4-4FC4-BBEC-45585723D365}" type="presOf" srcId="{BEE18BDB-22B5-48D6-A1BC-7436B4975E8B}" destId="{1658D597-D022-420D-9008-E1B5AF9E2E8D}" srcOrd="0" destOrd="0" presId="urn:microsoft.com/office/officeart/2018/2/layout/IconCircleList"/>
    <dgm:cxn modelId="{C4070CD9-EF35-44A9-BF23-B6B1724E7A2D}" srcId="{F3A1E9FE-8F07-4591-B38A-878E95399C99}" destId="{BCA65D90-F00A-4459-BFC6-6DA834C84F12}" srcOrd="0" destOrd="0" parTransId="{D39D1212-BD84-43C7-BD3D-DD9DE488EBF7}" sibTransId="{8CFE0F0D-220A-47D0-9A71-7E0E47F491C1}"/>
    <dgm:cxn modelId="{B8BF14F7-B860-4690-A0C4-9AE29D635CFC}" srcId="{F3A1E9FE-8F07-4591-B38A-878E95399C99}" destId="{BEE18BDB-22B5-48D6-A1BC-7436B4975E8B}" srcOrd="2" destOrd="0" parTransId="{32B757D9-C372-4ADE-B046-BFE8FA9C3216}" sibTransId="{8F47E666-3E83-4CB6-A897-7DC3BAB27C88}"/>
    <dgm:cxn modelId="{880AC6F8-0D74-4971-BD5B-032902774E07}" type="presOf" srcId="{5B1D8EDC-45A7-4AB0-98F0-81A0A1FDC4C2}" destId="{86752BE5-C110-498E-AE65-746C0632D5A5}" srcOrd="0" destOrd="0" presId="urn:microsoft.com/office/officeart/2018/2/layout/IconCircleList"/>
    <dgm:cxn modelId="{5BBBDBF9-9640-4203-BC5C-0737AA6370C8}" type="presOf" srcId="{8F47E666-3E83-4CB6-A897-7DC3BAB27C88}" destId="{20533AD6-EBF3-4B3F-BA1A-E356E4B30F44}" srcOrd="0" destOrd="0" presId="urn:microsoft.com/office/officeart/2018/2/layout/IconCircleList"/>
    <dgm:cxn modelId="{C46B9CD5-71E6-4AA7-88D5-D42132B22E36}" type="presParOf" srcId="{552C187F-18D5-4B23-B02D-B8294F8F331E}" destId="{7902C88A-3717-4952-B008-C67FC1AB7C91}" srcOrd="0" destOrd="0" presId="urn:microsoft.com/office/officeart/2018/2/layout/IconCircleList"/>
    <dgm:cxn modelId="{1FCBCA61-8C76-43CA-9988-45840249C2FC}" type="presParOf" srcId="{7902C88A-3717-4952-B008-C67FC1AB7C91}" destId="{C6EC47DE-3143-47F0-B2C7-8FD4F66F453F}" srcOrd="0" destOrd="0" presId="urn:microsoft.com/office/officeart/2018/2/layout/IconCircleList"/>
    <dgm:cxn modelId="{8EAA60BA-5CC4-4E87-BCB6-37F2EF646B6F}" type="presParOf" srcId="{C6EC47DE-3143-47F0-B2C7-8FD4F66F453F}" destId="{6B32C154-19CE-41C8-B892-01A415836F32}" srcOrd="0" destOrd="0" presId="urn:microsoft.com/office/officeart/2018/2/layout/IconCircleList"/>
    <dgm:cxn modelId="{ABBB5952-1D03-47B8-B9DA-BCA0C73134E3}" type="presParOf" srcId="{C6EC47DE-3143-47F0-B2C7-8FD4F66F453F}" destId="{4373D411-130E-4077-84BA-F2B0B004C1CF}" srcOrd="1" destOrd="0" presId="urn:microsoft.com/office/officeart/2018/2/layout/IconCircleList"/>
    <dgm:cxn modelId="{0DC8AB60-6E58-4ACC-B4EC-492DE318CAE8}" type="presParOf" srcId="{C6EC47DE-3143-47F0-B2C7-8FD4F66F453F}" destId="{84ABF40F-39C2-452A-AB3B-AA719F25D3C2}" srcOrd="2" destOrd="0" presId="urn:microsoft.com/office/officeart/2018/2/layout/IconCircleList"/>
    <dgm:cxn modelId="{AF66EF11-534A-4025-95B9-79185F22E5C6}" type="presParOf" srcId="{C6EC47DE-3143-47F0-B2C7-8FD4F66F453F}" destId="{18867326-CD2C-4D3F-A37A-5FAA93923A72}" srcOrd="3" destOrd="0" presId="urn:microsoft.com/office/officeart/2018/2/layout/IconCircleList"/>
    <dgm:cxn modelId="{540DAD59-C453-449F-AC61-6F7450F19717}" type="presParOf" srcId="{7902C88A-3717-4952-B008-C67FC1AB7C91}" destId="{4057CA15-D549-4AC0-87C6-DB7B2F332530}" srcOrd="1" destOrd="0" presId="urn:microsoft.com/office/officeart/2018/2/layout/IconCircleList"/>
    <dgm:cxn modelId="{A97A7E04-7E76-41FE-AFDD-B49E24AFD356}" type="presParOf" srcId="{7902C88A-3717-4952-B008-C67FC1AB7C91}" destId="{4B52A32E-E84E-4E5C-BB16-C0612318D2EA}" srcOrd="2" destOrd="0" presId="urn:microsoft.com/office/officeart/2018/2/layout/IconCircleList"/>
    <dgm:cxn modelId="{35F39AE3-EC57-499F-8FEF-3FCF7F2BAED5}" type="presParOf" srcId="{4B52A32E-E84E-4E5C-BB16-C0612318D2EA}" destId="{B2BDDE62-3BAC-4139-BED4-F5891DDA537A}" srcOrd="0" destOrd="0" presId="urn:microsoft.com/office/officeart/2018/2/layout/IconCircleList"/>
    <dgm:cxn modelId="{E1D1F8B0-EF74-4063-AFC3-93E8550A38CC}" type="presParOf" srcId="{4B52A32E-E84E-4E5C-BB16-C0612318D2EA}" destId="{4E9B3ECF-7737-4C08-9D8D-C6A480E2DC6B}" srcOrd="1" destOrd="0" presId="urn:microsoft.com/office/officeart/2018/2/layout/IconCircleList"/>
    <dgm:cxn modelId="{79BCC0B4-D1EC-414B-B421-BCB26888E2A8}" type="presParOf" srcId="{4B52A32E-E84E-4E5C-BB16-C0612318D2EA}" destId="{FDFBA425-C644-418E-A990-2D288E7050DB}" srcOrd="2" destOrd="0" presId="urn:microsoft.com/office/officeart/2018/2/layout/IconCircleList"/>
    <dgm:cxn modelId="{38F5DAAE-3C6C-47FC-A73E-FDA3C2147B5C}" type="presParOf" srcId="{4B52A32E-E84E-4E5C-BB16-C0612318D2EA}" destId="{86752BE5-C110-498E-AE65-746C0632D5A5}" srcOrd="3" destOrd="0" presId="urn:microsoft.com/office/officeart/2018/2/layout/IconCircleList"/>
    <dgm:cxn modelId="{956EE605-E5C6-444A-810E-B4FD114CD052}" type="presParOf" srcId="{7902C88A-3717-4952-B008-C67FC1AB7C91}" destId="{5CB8A99F-83C7-4624-8E37-25F6AFAEB9F2}" srcOrd="3" destOrd="0" presId="urn:microsoft.com/office/officeart/2018/2/layout/IconCircleList"/>
    <dgm:cxn modelId="{FA88CBEC-06DA-4059-BF65-8AC60AE5A7C9}" type="presParOf" srcId="{7902C88A-3717-4952-B008-C67FC1AB7C91}" destId="{4095211C-A3C9-4B5A-A971-D80437437C76}" srcOrd="4" destOrd="0" presId="urn:microsoft.com/office/officeart/2018/2/layout/IconCircleList"/>
    <dgm:cxn modelId="{355CA60B-B5D0-4B47-98D9-ACD523ABB3C3}" type="presParOf" srcId="{4095211C-A3C9-4B5A-A971-D80437437C76}" destId="{9CED8640-BB64-4278-B037-F3A62F6BA867}" srcOrd="0" destOrd="0" presId="urn:microsoft.com/office/officeart/2018/2/layout/IconCircleList"/>
    <dgm:cxn modelId="{1271EB41-D93C-453B-A1A0-1FF48BD76712}" type="presParOf" srcId="{4095211C-A3C9-4B5A-A971-D80437437C76}" destId="{5A117E05-CFAC-4DC4-968D-267B23A63237}" srcOrd="1" destOrd="0" presId="urn:microsoft.com/office/officeart/2018/2/layout/IconCircleList"/>
    <dgm:cxn modelId="{84A9C650-01A8-499E-BDD9-1768345DF529}" type="presParOf" srcId="{4095211C-A3C9-4B5A-A971-D80437437C76}" destId="{A77D7943-983A-4684-80DF-FE1CB1E349B9}" srcOrd="2" destOrd="0" presId="urn:microsoft.com/office/officeart/2018/2/layout/IconCircleList"/>
    <dgm:cxn modelId="{263C3A42-0C90-48B0-9698-113EB746F706}" type="presParOf" srcId="{4095211C-A3C9-4B5A-A971-D80437437C76}" destId="{1658D597-D022-420D-9008-E1B5AF9E2E8D}" srcOrd="3" destOrd="0" presId="urn:microsoft.com/office/officeart/2018/2/layout/IconCircleList"/>
    <dgm:cxn modelId="{8D7C38B0-0E1B-4834-997E-1B4E1EB371F6}" type="presParOf" srcId="{7902C88A-3717-4952-B008-C67FC1AB7C91}" destId="{20533AD6-EBF3-4B3F-BA1A-E356E4B30F44}" srcOrd="5" destOrd="0" presId="urn:microsoft.com/office/officeart/2018/2/layout/IconCircleList"/>
    <dgm:cxn modelId="{CB5703E9-1424-443A-81F1-9CC7266A2B4A}" type="presParOf" srcId="{7902C88A-3717-4952-B008-C67FC1AB7C91}" destId="{9F3CE55E-F0FE-4581-8434-3261FD782A2A}" srcOrd="6" destOrd="0" presId="urn:microsoft.com/office/officeart/2018/2/layout/IconCircleList"/>
    <dgm:cxn modelId="{E024CB6B-5BAC-403E-8F21-8840925FFA95}" type="presParOf" srcId="{9F3CE55E-F0FE-4581-8434-3261FD782A2A}" destId="{776CB782-C975-4812-82A9-1BA615134581}" srcOrd="0" destOrd="0" presId="urn:microsoft.com/office/officeart/2018/2/layout/IconCircleList"/>
    <dgm:cxn modelId="{4C7F19AC-2813-4E26-8B5C-3687D36AAE85}" type="presParOf" srcId="{9F3CE55E-F0FE-4581-8434-3261FD782A2A}" destId="{2DE820C3-C877-4438-A920-955D326439BC}" srcOrd="1" destOrd="0" presId="urn:microsoft.com/office/officeart/2018/2/layout/IconCircleList"/>
    <dgm:cxn modelId="{B8A26F95-2221-45D7-BC90-0195E4DBD54D}" type="presParOf" srcId="{9F3CE55E-F0FE-4581-8434-3261FD782A2A}" destId="{A04DBB7A-11C4-4E41-AD59-6EAB0D22FCDD}" srcOrd="2" destOrd="0" presId="urn:microsoft.com/office/officeart/2018/2/layout/IconCircleList"/>
    <dgm:cxn modelId="{32D23865-69E9-407F-82B5-B3330A6C3533}" type="presParOf" srcId="{9F3CE55E-F0FE-4581-8434-3261FD782A2A}" destId="{B3886207-A70B-4D11-8CD0-8C3244C2818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2C154-19CE-41C8-B892-01A415836F32}">
      <dsp:nvSpPr>
        <dsp:cNvPr id="0" name=""/>
        <dsp:cNvSpPr/>
      </dsp:nvSpPr>
      <dsp:spPr>
        <a:xfrm>
          <a:off x="41477" y="293868"/>
          <a:ext cx="1247730" cy="124773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73D411-130E-4077-84BA-F2B0B004C1CF}">
      <dsp:nvSpPr>
        <dsp:cNvPr id="0" name=""/>
        <dsp:cNvSpPr/>
      </dsp:nvSpPr>
      <dsp:spPr>
        <a:xfrm>
          <a:off x="303501" y="555891"/>
          <a:ext cx="723683" cy="7236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867326-CD2C-4D3F-A37A-5FAA93923A72}">
      <dsp:nvSpPr>
        <dsp:cNvPr id="0" name=""/>
        <dsp:cNvSpPr/>
      </dsp:nvSpPr>
      <dsp:spPr>
        <a:xfrm>
          <a:off x="1556579" y="293868"/>
          <a:ext cx="2941079" cy="1247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fr-FR" sz="2400" kern="1200" dirty="0"/>
            <a:t>Présentation du Cabinet VAUTRIN AVOCATS – page 3</a:t>
          </a:r>
          <a:endParaRPr lang="en-US" sz="2400" kern="1200" dirty="0"/>
        </a:p>
      </dsp:txBody>
      <dsp:txXfrm>
        <a:off x="1556579" y="293868"/>
        <a:ext cx="2941079" cy="1247730"/>
      </dsp:txXfrm>
    </dsp:sp>
    <dsp:sp modelId="{B2BDDE62-3BAC-4139-BED4-F5891DDA537A}">
      <dsp:nvSpPr>
        <dsp:cNvPr id="0" name=""/>
        <dsp:cNvSpPr/>
      </dsp:nvSpPr>
      <dsp:spPr>
        <a:xfrm>
          <a:off x="5010119" y="293868"/>
          <a:ext cx="1247730" cy="124773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9B3ECF-7737-4C08-9D8D-C6A480E2DC6B}">
      <dsp:nvSpPr>
        <dsp:cNvPr id="0" name=""/>
        <dsp:cNvSpPr/>
      </dsp:nvSpPr>
      <dsp:spPr>
        <a:xfrm>
          <a:off x="5272142" y="555891"/>
          <a:ext cx="723683" cy="7236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752BE5-C110-498E-AE65-746C0632D5A5}">
      <dsp:nvSpPr>
        <dsp:cNvPr id="0" name=""/>
        <dsp:cNvSpPr/>
      </dsp:nvSpPr>
      <dsp:spPr>
        <a:xfrm>
          <a:off x="6525220" y="293868"/>
          <a:ext cx="2941079" cy="1247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fr-FR" sz="2400" kern="1200" dirty="0"/>
            <a:t>Locaux et matériels – page 4</a:t>
          </a:r>
          <a:endParaRPr lang="en-US" sz="2400" kern="1200" dirty="0"/>
        </a:p>
      </dsp:txBody>
      <dsp:txXfrm>
        <a:off x="6525220" y="293868"/>
        <a:ext cx="2941079" cy="1247730"/>
      </dsp:txXfrm>
    </dsp:sp>
    <dsp:sp modelId="{9CED8640-BB64-4278-B037-F3A62F6BA867}">
      <dsp:nvSpPr>
        <dsp:cNvPr id="0" name=""/>
        <dsp:cNvSpPr/>
      </dsp:nvSpPr>
      <dsp:spPr>
        <a:xfrm>
          <a:off x="41477" y="2173097"/>
          <a:ext cx="1247730" cy="124773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117E05-CFAC-4DC4-968D-267B23A63237}">
      <dsp:nvSpPr>
        <dsp:cNvPr id="0" name=""/>
        <dsp:cNvSpPr/>
      </dsp:nvSpPr>
      <dsp:spPr>
        <a:xfrm>
          <a:off x="303501" y="2435120"/>
          <a:ext cx="723683" cy="7236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58D597-D022-420D-9008-E1B5AF9E2E8D}">
      <dsp:nvSpPr>
        <dsp:cNvPr id="0" name=""/>
        <dsp:cNvSpPr/>
      </dsp:nvSpPr>
      <dsp:spPr>
        <a:xfrm>
          <a:off x="1556579" y="2173097"/>
          <a:ext cx="2941079" cy="1247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fr-FR" sz="2400" kern="1200" dirty="0"/>
            <a:t>Droits et devoirs du stagiaire – page 5</a:t>
          </a:r>
          <a:endParaRPr lang="en-US" sz="2400" kern="1200" dirty="0"/>
        </a:p>
      </dsp:txBody>
      <dsp:txXfrm>
        <a:off x="1556579" y="2173097"/>
        <a:ext cx="2941079" cy="1247730"/>
      </dsp:txXfrm>
    </dsp:sp>
    <dsp:sp modelId="{776CB782-C975-4812-82A9-1BA615134581}">
      <dsp:nvSpPr>
        <dsp:cNvPr id="0" name=""/>
        <dsp:cNvSpPr/>
      </dsp:nvSpPr>
      <dsp:spPr>
        <a:xfrm>
          <a:off x="5010119" y="2173097"/>
          <a:ext cx="1247730" cy="124773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E820C3-C877-4438-A920-955D326439BC}">
      <dsp:nvSpPr>
        <dsp:cNvPr id="0" name=""/>
        <dsp:cNvSpPr/>
      </dsp:nvSpPr>
      <dsp:spPr>
        <a:xfrm>
          <a:off x="5272142" y="2435120"/>
          <a:ext cx="723683" cy="72368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886207-A70B-4D11-8CD0-8C3244C2818D}">
      <dsp:nvSpPr>
        <dsp:cNvPr id="0" name=""/>
        <dsp:cNvSpPr/>
      </dsp:nvSpPr>
      <dsp:spPr>
        <a:xfrm>
          <a:off x="6525220" y="2173097"/>
          <a:ext cx="2941079" cy="1247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fr-FR" sz="2400" kern="1200" dirty="0"/>
            <a:t>Contacts – page 6</a:t>
          </a:r>
          <a:endParaRPr lang="en-US" sz="2400" kern="1200" dirty="0"/>
        </a:p>
      </dsp:txBody>
      <dsp:txXfrm>
        <a:off x="6525220" y="2173097"/>
        <a:ext cx="2941079" cy="124773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155DF9-212E-47C6-8E88-92563465526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9BDD537-3FB5-4419-BB19-DC2F22AF6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1A289C1-DDE8-461F-A556-B3ACF20926FE}"/>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F098FEEF-F105-4919-920B-046AFCB5C8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C0054EF-B3F3-4E62-94F6-D651ED4D630F}"/>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362983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141BBC-4A35-4E5C-9BD0-F9894195459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3DB24C4-F791-4095-99E5-6CB890B7982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105E48-5CE9-4696-8FC8-74A460C5E293}"/>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C5023CC1-31DD-4274-9F09-5FC1AF8DA92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67515E-2D37-4173-8F51-E9D0EB6BC1AD}"/>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139201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14D6A15-19EA-4CA3-B8AA-BA7331A9741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B6923BF-183B-4CA6-8F45-A715F3C2322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109903-5710-481C-9025-7EEFB62DC62F}"/>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C6119933-14CB-4370-9BF5-7CB61B363C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7C91C4-99AE-4569-962E-B671C31201F1}"/>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28402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331561-0F30-409A-B03C-28CDF38DF46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C0D1702-ECEA-40CB-AF6F-51385DAD01F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B5FCBE-302A-4C88-9632-13F65A95F14A}"/>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7BDA8194-807E-41E9-8E8C-F6CC16742A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8BE6F6-1071-4B65-BE4F-9C525854AFAC}"/>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137090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9AF7DE-686B-4EF9-8B7B-BE89503442B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424542D-AF5A-4956-8B50-45E2B229C1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668A019-C417-45EF-BEE9-D601DE65E5EA}"/>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7473A391-C736-43F5-95F6-177F461366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69E734-ADFD-4819-BA47-3346AF67BA13}"/>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374699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F5E507-23FC-427B-8CB0-7EF615D74D1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DC019DC-1944-47A2-9E63-9281B770D81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D33509B-7562-4E40-B18F-A83F11AAA6A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125E283-C20A-4B29-89F6-A86BC9837752}"/>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6" name="Espace réservé du pied de page 5">
            <a:extLst>
              <a:ext uri="{FF2B5EF4-FFF2-40B4-BE49-F238E27FC236}">
                <a16:creationId xmlns:a16="http://schemas.microsoft.com/office/drawing/2014/main" id="{E1AC434D-7C26-48E4-8FA3-BAD0ED32501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EE05BA4-581D-4D20-9DCB-1513957B2E48}"/>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3017991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F22401-2C79-4B37-8021-8B59C0DA059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03334DD-2206-4562-8F2F-1E88E2B72C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2B557F5-FD2A-4244-8129-E7286E9B560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2CE5F7E-67E2-4A3A-A895-83F5953DB3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D79CA62-2F71-40EA-8502-45747F04A04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AA79E3D-68B8-45BC-93D1-71B11864A036}"/>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8" name="Espace réservé du pied de page 7">
            <a:extLst>
              <a:ext uri="{FF2B5EF4-FFF2-40B4-BE49-F238E27FC236}">
                <a16:creationId xmlns:a16="http://schemas.microsoft.com/office/drawing/2014/main" id="{2127BB41-D231-48A1-ABA8-6FDE1A8DBF1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824A759-C896-4C7A-AB18-73D27EB4356A}"/>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264612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398B6-CDC2-43D0-A2E7-BEB91AD2AEE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106FEA5-FC6E-4BE3-99EA-C85EE5375595}"/>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4" name="Espace réservé du pied de page 3">
            <a:extLst>
              <a:ext uri="{FF2B5EF4-FFF2-40B4-BE49-F238E27FC236}">
                <a16:creationId xmlns:a16="http://schemas.microsoft.com/office/drawing/2014/main" id="{7353E741-CCF4-41EE-A27A-35C0F381169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F5C37FB-2F83-42D1-A022-29EEC2133780}"/>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159177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C1375FC-8509-4950-8E82-7264137D6766}"/>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3" name="Espace réservé du pied de page 2">
            <a:extLst>
              <a:ext uri="{FF2B5EF4-FFF2-40B4-BE49-F238E27FC236}">
                <a16:creationId xmlns:a16="http://schemas.microsoft.com/office/drawing/2014/main" id="{ECCBB802-44EE-4C80-96A1-53C83F163BA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6B3D619-9DF3-4B47-8DB6-1E091BBE106B}"/>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283842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3E9598-C6AB-44F6-BF40-25AC59E7FEF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C71C722-61FC-44B0-9907-E73D77637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49F1002-0849-4E34-8EF4-091F8D9EF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F33A2A8-A1F1-45C5-B588-D309B7D99223}"/>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6" name="Espace réservé du pied de page 5">
            <a:extLst>
              <a:ext uri="{FF2B5EF4-FFF2-40B4-BE49-F238E27FC236}">
                <a16:creationId xmlns:a16="http://schemas.microsoft.com/office/drawing/2014/main" id="{6C54142D-04DF-49F7-9719-0C6CD872536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9788E13-D918-488F-9313-98094EC9132B}"/>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342584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5835E3-126D-4790-A9BC-82A362C439D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5366091-3E07-402A-8C81-C4E3D90025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BEE4397-4FA1-492A-BE59-9C6F7C2BB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8AE8D5A-9F28-49FC-B921-6AAD0B82BBC0}"/>
              </a:ext>
            </a:extLst>
          </p:cNvPr>
          <p:cNvSpPr>
            <a:spLocks noGrp="1"/>
          </p:cNvSpPr>
          <p:nvPr>
            <p:ph type="dt" sz="half" idx="10"/>
          </p:nvPr>
        </p:nvSpPr>
        <p:spPr/>
        <p:txBody>
          <a:bodyPr/>
          <a:lstStyle/>
          <a:p>
            <a:fld id="{288F76D7-EF52-4946-A7B5-B9E4AAAE9EEB}" type="datetimeFigureOut">
              <a:rPr lang="fr-FR" smtClean="0"/>
              <a:t>16/01/2024</a:t>
            </a:fld>
            <a:endParaRPr lang="fr-FR"/>
          </a:p>
        </p:txBody>
      </p:sp>
      <p:sp>
        <p:nvSpPr>
          <p:cNvPr id="6" name="Espace réservé du pied de page 5">
            <a:extLst>
              <a:ext uri="{FF2B5EF4-FFF2-40B4-BE49-F238E27FC236}">
                <a16:creationId xmlns:a16="http://schemas.microsoft.com/office/drawing/2014/main" id="{9B9858E4-45DB-4525-9018-24521085478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EA1B9AD-DB56-4D6F-A85B-4AEB110894F7}"/>
              </a:ext>
            </a:extLst>
          </p:cNvPr>
          <p:cNvSpPr>
            <a:spLocks noGrp="1"/>
          </p:cNvSpPr>
          <p:nvPr>
            <p:ph type="sldNum" sz="quarter" idx="12"/>
          </p:nvPr>
        </p:nvSpPr>
        <p:spPr/>
        <p:txBody>
          <a:bodyPr/>
          <a:lstStyle/>
          <a:p>
            <a:fld id="{FCC652E7-6A2F-4387-A02F-DB0F886B7747}" type="slidenum">
              <a:rPr lang="fr-FR" smtClean="0"/>
              <a:t>‹N°›</a:t>
            </a:fld>
            <a:endParaRPr lang="fr-FR"/>
          </a:p>
        </p:txBody>
      </p:sp>
    </p:spTree>
    <p:extLst>
      <p:ext uri="{BB962C8B-B14F-4D97-AF65-F5344CB8AC3E}">
        <p14:creationId xmlns:p14="http://schemas.microsoft.com/office/powerpoint/2010/main" val="193178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697F9F1-B779-4785-87B0-41C4E556D2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6066A21-51B8-49C4-B85F-AA48599933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46563E-EC21-4878-989E-B3569EF0BE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F76D7-EF52-4946-A7B5-B9E4AAAE9EEB}" type="datetimeFigureOut">
              <a:rPr lang="fr-FR" smtClean="0"/>
              <a:t>16/01/2024</a:t>
            </a:fld>
            <a:endParaRPr lang="fr-FR"/>
          </a:p>
        </p:txBody>
      </p:sp>
      <p:sp>
        <p:nvSpPr>
          <p:cNvPr id="5" name="Espace réservé du pied de page 4">
            <a:extLst>
              <a:ext uri="{FF2B5EF4-FFF2-40B4-BE49-F238E27FC236}">
                <a16:creationId xmlns:a16="http://schemas.microsoft.com/office/drawing/2014/main" id="{35B7E506-2694-4856-A475-3397168ABA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5B71759-A79D-4F1E-802D-E3FDB1307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652E7-6A2F-4387-A02F-DB0F886B7747}" type="slidenum">
              <a:rPr lang="fr-FR" smtClean="0"/>
              <a:t>‹N°›</a:t>
            </a:fld>
            <a:endParaRPr lang="fr-FR"/>
          </a:p>
        </p:txBody>
      </p:sp>
    </p:spTree>
    <p:extLst>
      <p:ext uri="{BB962C8B-B14F-4D97-AF65-F5344CB8AC3E}">
        <p14:creationId xmlns:p14="http://schemas.microsoft.com/office/powerpoint/2010/main" val="3496589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ZoneTexte 4">
            <a:extLst>
              <a:ext uri="{FF2B5EF4-FFF2-40B4-BE49-F238E27FC236}">
                <a16:creationId xmlns:a16="http://schemas.microsoft.com/office/drawing/2014/main" id="{012957B2-70B6-49E6-A640-C7ADFAC8BD09}"/>
              </a:ext>
            </a:extLst>
          </p:cNvPr>
          <p:cNvSpPr txBox="1"/>
          <p:nvPr/>
        </p:nvSpPr>
        <p:spPr>
          <a:xfrm>
            <a:off x="1127208" y="857251"/>
            <a:ext cx="4747280" cy="3098061"/>
          </a:xfrm>
          <a:prstGeom prst="rect">
            <a:avLst/>
          </a:prstGeom>
        </p:spPr>
        <p:txBody>
          <a:bodyPr vert="horz" lIns="91440" tIns="45720" rIns="91440" bIns="45720" rtlCol="0" anchor="b">
            <a:normAutofit/>
          </a:bodyPr>
          <a:lstStyle/>
          <a:p>
            <a:pPr>
              <a:lnSpc>
                <a:spcPct val="90000"/>
              </a:lnSpc>
              <a:spcBef>
                <a:spcPct val="0"/>
              </a:spcBef>
              <a:spcAft>
                <a:spcPts val="600"/>
              </a:spcAft>
            </a:pPr>
            <a:br>
              <a:rPr lang="en-US" sz="3000" kern="1200" dirty="0">
                <a:solidFill>
                  <a:srgbClr val="FFFFFF"/>
                </a:solidFill>
                <a:effectLst/>
                <a:latin typeface="+mj-lt"/>
                <a:ea typeface="+mj-ea"/>
                <a:cs typeface="+mj-cs"/>
              </a:rPr>
            </a:br>
            <a:br>
              <a:rPr lang="en-US" sz="3000" kern="1200" dirty="0">
                <a:solidFill>
                  <a:srgbClr val="FFFFFF"/>
                </a:solidFill>
                <a:effectLst/>
                <a:latin typeface="+mj-lt"/>
                <a:ea typeface="+mj-ea"/>
                <a:cs typeface="+mj-cs"/>
              </a:rPr>
            </a:br>
            <a:br>
              <a:rPr lang="en-US" sz="3000" b="1" kern="1200" dirty="0">
                <a:solidFill>
                  <a:srgbClr val="FFFFFF"/>
                </a:solidFill>
                <a:effectLst/>
                <a:latin typeface="+mj-lt"/>
                <a:ea typeface="+mj-ea"/>
                <a:cs typeface="+mj-cs"/>
              </a:rPr>
            </a:br>
            <a:r>
              <a:rPr lang="en-US" sz="3000" b="1" kern="1200" dirty="0">
                <a:solidFill>
                  <a:srgbClr val="FFFFFF"/>
                </a:solidFill>
                <a:effectLst/>
                <a:latin typeface="+mj-lt"/>
                <a:ea typeface="+mj-ea"/>
                <a:cs typeface="+mj-cs"/>
              </a:rPr>
              <a:t>LIVRET D’ACCUEIL DU STAGIAIRE</a:t>
            </a:r>
            <a:br>
              <a:rPr lang="en-US" sz="3000" kern="1200" dirty="0">
                <a:solidFill>
                  <a:srgbClr val="FFFFFF"/>
                </a:solidFill>
                <a:effectLst/>
                <a:latin typeface="+mj-lt"/>
                <a:ea typeface="+mj-ea"/>
                <a:cs typeface="+mj-cs"/>
              </a:rPr>
            </a:br>
            <a:endParaRPr lang="en-US" sz="3000" kern="1200" dirty="0">
              <a:solidFill>
                <a:srgbClr val="FFFFFF"/>
              </a:solidFill>
              <a:latin typeface="+mj-lt"/>
              <a:ea typeface="+mj-ea"/>
              <a:cs typeface="+mj-cs"/>
            </a:endParaRPr>
          </a:p>
        </p:txBody>
      </p:sp>
      <p:sp>
        <p:nvSpPr>
          <p:cNvPr id="45" name="Rectangle 4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que 7">
            <a:extLst>
              <a:ext uri="{FF2B5EF4-FFF2-40B4-BE49-F238E27FC236}">
                <a16:creationId xmlns:a16="http://schemas.microsoft.com/office/drawing/2014/main" id="{C76160FD-48BB-40BF-91A1-7242FC911B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74755" y="2108877"/>
            <a:ext cx="3428771" cy="2654533"/>
          </a:xfrm>
          <a:prstGeom prst="rect">
            <a:avLst/>
          </a:prstGeom>
        </p:spPr>
      </p:pic>
    </p:spTree>
    <p:extLst>
      <p:ext uri="{BB962C8B-B14F-4D97-AF65-F5344CB8AC3E}">
        <p14:creationId xmlns:p14="http://schemas.microsoft.com/office/powerpoint/2010/main" val="227655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9">
            <a:extLst>
              <a:ext uri="{FF2B5EF4-FFF2-40B4-BE49-F238E27FC236}">
                <a16:creationId xmlns:a16="http://schemas.microsoft.com/office/drawing/2014/main" id="{1BE4F293-0A40-4AA3-8747-1C7D9F3E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41">
            <a:extLst>
              <a:ext uri="{FF2B5EF4-FFF2-40B4-BE49-F238E27FC236}">
                <a16:creationId xmlns:a16="http://schemas.microsoft.com/office/drawing/2014/main" id="{5D1CC8B8-2CD1-45F6-9CED-CA31040022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3"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Rectangle 46">
              <a:extLst>
                <a:ext uri="{FF2B5EF4-FFF2-40B4-BE49-F238E27FC236}">
                  <a16:creationId xmlns:a16="http://schemas.microsoft.com/office/drawing/2014/main" id="{AEF2074A-D7D4-4AF6-866A-31DDF66B1F7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 name="Titre 4">
            <a:extLst>
              <a:ext uri="{FF2B5EF4-FFF2-40B4-BE49-F238E27FC236}">
                <a16:creationId xmlns:a16="http://schemas.microsoft.com/office/drawing/2014/main" id="{8F7F614B-4F06-4474-BF63-8C23CC31BD26}"/>
              </a:ext>
            </a:extLst>
          </p:cNvPr>
          <p:cNvSpPr>
            <a:spLocks noGrp="1"/>
          </p:cNvSpPr>
          <p:nvPr>
            <p:ph type="title"/>
          </p:nvPr>
        </p:nvSpPr>
        <p:spPr>
          <a:xfrm>
            <a:off x="1353666" y="759805"/>
            <a:ext cx="10000133" cy="1325563"/>
          </a:xfrm>
        </p:spPr>
        <p:txBody>
          <a:bodyPr>
            <a:normAutofit/>
          </a:bodyPr>
          <a:lstStyle/>
          <a:p>
            <a:r>
              <a:rPr lang="fr-FR" sz="4000" dirty="0">
                <a:solidFill>
                  <a:srgbClr val="FFFFCC"/>
                </a:solidFill>
              </a:rPr>
              <a:t>TABLE DES MATIERES</a:t>
            </a:r>
          </a:p>
        </p:txBody>
      </p:sp>
      <p:graphicFrame>
        <p:nvGraphicFramePr>
          <p:cNvPr id="39" name="Espace réservé du contenu 2">
            <a:extLst>
              <a:ext uri="{FF2B5EF4-FFF2-40B4-BE49-F238E27FC236}">
                <a16:creationId xmlns:a16="http://schemas.microsoft.com/office/drawing/2014/main" id="{56930BC9-F736-4E4C-9840-EB815D4AAA12}"/>
              </a:ext>
            </a:extLst>
          </p:cNvPr>
          <p:cNvGraphicFramePr>
            <a:graphicFrameLocks noGrp="1"/>
          </p:cNvGraphicFramePr>
          <p:nvPr>
            <p:ph idx="1"/>
            <p:extLst>
              <p:ext uri="{D42A27DB-BD31-4B8C-83A1-F6EECF244321}">
                <p14:modId xmlns:p14="http://schemas.microsoft.com/office/powerpoint/2010/main" val="1312125055"/>
              </p:ext>
            </p:extLst>
          </p:nvPr>
        </p:nvGraphicFramePr>
        <p:xfrm>
          <a:off x="1422492" y="2499837"/>
          <a:ext cx="9507778" cy="371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a:extLst>
              <a:ext uri="{FF2B5EF4-FFF2-40B4-BE49-F238E27FC236}">
                <a16:creationId xmlns:a16="http://schemas.microsoft.com/office/drawing/2014/main" id="{4E4F12F3-1C90-4373-B634-851111E1491A}"/>
              </a:ext>
            </a:extLst>
          </p:cNvPr>
          <p:cNvSpPr txBox="1"/>
          <p:nvPr/>
        </p:nvSpPr>
        <p:spPr>
          <a:xfrm>
            <a:off x="10603345" y="6123709"/>
            <a:ext cx="1348510" cy="369332"/>
          </a:xfrm>
          <a:prstGeom prst="rect">
            <a:avLst/>
          </a:prstGeom>
          <a:noFill/>
        </p:spPr>
        <p:txBody>
          <a:bodyPr wrap="square" rtlCol="0">
            <a:spAutoFit/>
          </a:bodyPr>
          <a:lstStyle/>
          <a:p>
            <a:r>
              <a:rPr lang="fr-FR" dirty="0"/>
              <a:t>Page 2</a:t>
            </a:r>
          </a:p>
        </p:txBody>
      </p:sp>
    </p:spTree>
    <p:extLst>
      <p:ext uri="{BB962C8B-B14F-4D97-AF65-F5344CB8AC3E}">
        <p14:creationId xmlns:p14="http://schemas.microsoft.com/office/powerpoint/2010/main" val="31039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ED401E8E-4A93-4548-ACA5-89C2DB1BD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56BEBC6-FD86-4AE0-9F81-AE62D157E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6">
            <a:extLst>
              <a:ext uri="{FF2B5EF4-FFF2-40B4-BE49-F238E27FC236}">
                <a16:creationId xmlns:a16="http://schemas.microsoft.com/office/drawing/2014/main" id="{BF74AC2C-CACD-4E1A-8041-3F7043EEA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CDB61CBA-11D3-4E24-8DB3-38A5EFA93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Rectangle 8">
            <a:extLst>
              <a:ext uri="{FF2B5EF4-FFF2-40B4-BE49-F238E27FC236}">
                <a16:creationId xmlns:a16="http://schemas.microsoft.com/office/drawing/2014/main" id="{09F092C7-BD3D-4C76-A8B7-D0C6049E7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itre 4">
            <a:extLst>
              <a:ext uri="{FF2B5EF4-FFF2-40B4-BE49-F238E27FC236}">
                <a16:creationId xmlns:a16="http://schemas.microsoft.com/office/drawing/2014/main" id="{8F7F614B-4F06-4474-BF63-8C23CC31BD26}"/>
              </a:ext>
            </a:extLst>
          </p:cNvPr>
          <p:cNvSpPr>
            <a:spLocks noGrp="1"/>
          </p:cNvSpPr>
          <p:nvPr>
            <p:ph type="title"/>
          </p:nvPr>
        </p:nvSpPr>
        <p:spPr>
          <a:xfrm>
            <a:off x="958506" y="4309238"/>
            <a:ext cx="7455339" cy="1212102"/>
          </a:xfrm>
        </p:spPr>
        <p:txBody>
          <a:bodyPr>
            <a:normAutofit/>
          </a:bodyPr>
          <a:lstStyle/>
          <a:p>
            <a:r>
              <a:rPr lang="fr-FR" sz="4000" dirty="0">
                <a:solidFill>
                  <a:srgbClr val="FFFFCC"/>
                </a:solidFill>
              </a:rPr>
              <a:t>Présentation du Cabinet VAUTRIN AVOCATS</a:t>
            </a:r>
          </a:p>
        </p:txBody>
      </p:sp>
      <p:sp>
        <p:nvSpPr>
          <p:cNvPr id="3" name="Espace réservé du contenu 2">
            <a:extLst>
              <a:ext uri="{FF2B5EF4-FFF2-40B4-BE49-F238E27FC236}">
                <a16:creationId xmlns:a16="http://schemas.microsoft.com/office/drawing/2014/main" id="{DFBE6889-6DBC-42EF-9648-4E9A96FF1562}"/>
              </a:ext>
            </a:extLst>
          </p:cNvPr>
          <p:cNvSpPr>
            <a:spLocks noGrp="1"/>
          </p:cNvSpPr>
          <p:nvPr>
            <p:ph idx="1"/>
          </p:nvPr>
        </p:nvSpPr>
        <p:spPr>
          <a:xfrm>
            <a:off x="958506" y="725535"/>
            <a:ext cx="7912539" cy="2944936"/>
          </a:xfrm>
        </p:spPr>
        <p:txBody>
          <a:bodyPr anchor="ctr">
            <a:normAutofit/>
          </a:bodyPr>
          <a:lstStyle/>
          <a:p>
            <a:pPr marL="0" indent="0">
              <a:buNone/>
            </a:pPr>
            <a:endParaRPr lang="fr-FR" sz="17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fr-FR" sz="1700" dirty="0">
              <a:solidFill>
                <a:srgbClr val="FFFFFF"/>
              </a:solidFill>
              <a:latin typeface="Calibri" panose="020F0502020204030204" pitchFamily="34" charset="0"/>
              <a:ea typeface="Times New Roman" panose="02020603050405020304" pitchFamily="18" charset="0"/>
              <a:cs typeface="Calibri" panose="020F0502020204030204" pitchFamily="34" charset="0"/>
            </a:endParaRPr>
          </a:p>
          <a:p>
            <a:pPr marL="457200" lvl="1" indent="0">
              <a:buNone/>
            </a:pPr>
            <a:r>
              <a:rPr lang="fr-FR" sz="1700" dirty="0">
                <a:solidFill>
                  <a:srgbClr val="FFFFFF"/>
                </a:solidFill>
              </a:rPr>
              <a:t>Cabinet d’avocats spécialisé en Droit du travail, Droit de la sécurité Sociale et de la Protection Sociale, et en droit pénal du travail, cela fait presque 25 ans que nous vous conseillons et vous accompagnons au quotidien en conseil et en contentieux sur chacune de vos problématiques.</a:t>
            </a:r>
          </a:p>
          <a:p>
            <a:pPr marL="457200" lvl="1" indent="0">
              <a:buNone/>
            </a:pPr>
            <a:endParaRPr lang="fr-FR" sz="1700" dirty="0">
              <a:solidFill>
                <a:srgbClr val="FFFFFF"/>
              </a:solidFill>
            </a:endParaRPr>
          </a:p>
          <a:p>
            <a:pPr marL="457200" lvl="1" indent="0">
              <a:buNone/>
            </a:pPr>
            <a:r>
              <a:rPr lang="fr-FR" sz="1700" dirty="0">
                <a:solidFill>
                  <a:srgbClr val="FFFFFF"/>
                </a:solidFill>
              </a:rPr>
              <a:t>Notre expertise reconnue en droit social nous a permis de développer des formations sur mesure que nous déclinons dans des ateliers à vocation généraliste (actualités trimestrielles…) ou dans le cadre de formations plus spécifiques.</a:t>
            </a:r>
          </a:p>
          <a:p>
            <a:pPr marL="457200" lvl="1" indent="0">
              <a:buNone/>
            </a:pPr>
            <a:endParaRPr lang="fr-FR" sz="1700" b="1" dirty="0">
              <a:solidFill>
                <a:srgbClr val="FFFFFF"/>
              </a:solidFill>
              <a:latin typeface="Source Sans Pro" panose="020B0503030403020204" pitchFamily="34" charset="0"/>
              <a:cs typeface="Times New Roman" panose="02020603050405020304" pitchFamily="18" charset="0"/>
            </a:endParaRPr>
          </a:p>
          <a:p>
            <a:pPr marL="457200" lvl="1" indent="0">
              <a:buNone/>
            </a:pPr>
            <a:endParaRPr lang="fr-FR" sz="1700" b="1" dirty="0">
              <a:solidFill>
                <a:srgbClr val="FFFFFF"/>
              </a:solidFill>
              <a:latin typeface="Source Sans Pro" panose="020B0503030403020204" pitchFamily="34" charset="0"/>
              <a:cs typeface="Times New Roman" panose="02020603050405020304" pitchFamily="18" charset="0"/>
            </a:endParaRPr>
          </a:p>
        </p:txBody>
      </p:sp>
      <p:sp>
        <p:nvSpPr>
          <p:cNvPr id="49" name="Rectangle 8">
            <a:extLst>
              <a:ext uri="{FF2B5EF4-FFF2-40B4-BE49-F238E27FC236}">
                <a16:creationId xmlns:a16="http://schemas.microsoft.com/office/drawing/2014/main" id="{93D3D714-C49E-476F-B7F2-000D74BA1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ZoneTexte 14">
            <a:extLst>
              <a:ext uri="{FF2B5EF4-FFF2-40B4-BE49-F238E27FC236}">
                <a16:creationId xmlns:a16="http://schemas.microsoft.com/office/drawing/2014/main" id="{E002E7BD-8FF8-4D79-82C7-F719A709FADB}"/>
              </a:ext>
            </a:extLst>
          </p:cNvPr>
          <p:cNvSpPr txBox="1"/>
          <p:nvPr/>
        </p:nvSpPr>
        <p:spPr>
          <a:xfrm>
            <a:off x="10627912" y="6225309"/>
            <a:ext cx="1348510" cy="369332"/>
          </a:xfrm>
          <a:prstGeom prst="rect">
            <a:avLst/>
          </a:prstGeom>
          <a:noFill/>
        </p:spPr>
        <p:txBody>
          <a:bodyPr wrap="square" rtlCol="0">
            <a:spAutoFit/>
          </a:bodyPr>
          <a:lstStyle/>
          <a:p>
            <a:r>
              <a:rPr lang="fr-FR" dirty="0"/>
              <a:t>Page 3</a:t>
            </a:r>
          </a:p>
        </p:txBody>
      </p:sp>
    </p:spTree>
    <p:extLst>
      <p:ext uri="{BB962C8B-B14F-4D97-AF65-F5344CB8AC3E}">
        <p14:creationId xmlns:p14="http://schemas.microsoft.com/office/powerpoint/2010/main" val="3478128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0" name="Picture 50">
            <a:extLst>
              <a:ext uri="{FF2B5EF4-FFF2-40B4-BE49-F238E27FC236}">
                <a16:creationId xmlns:a16="http://schemas.microsoft.com/office/drawing/2014/main" id="{558083AB-9DF8-40AD-846E-C63E34A17B0E}"/>
              </a:ext>
            </a:extLst>
          </p:cNvPr>
          <p:cNvPicPr>
            <a:picLocks noChangeAspect="1"/>
          </p:cNvPicPr>
          <p:nvPr/>
        </p:nvPicPr>
        <p:blipFill>
          <a:blip r:embed="rId2">
            <a:extLst>
              <a:ext uri="{28A0092B-C50C-407E-A947-70E740481C1C}">
                <a14:useLocalDpi xmlns:a14="http://schemas.microsoft.com/office/drawing/2010/main" val="0"/>
              </a:ext>
            </a:extLst>
          </a:blip>
          <a:srcRect t="8697" b="8697"/>
          <a:stretch/>
        </p:blipFill>
        <p:spPr>
          <a:xfrm>
            <a:off x="5797543" y="10"/>
            <a:ext cx="6394152" cy="6857990"/>
          </a:xfrm>
          <a:prstGeom prst="rect">
            <a:avLst/>
          </a:prstGeom>
        </p:spPr>
      </p:pic>
      <p:pic>
        <p:nvPicPr>
          <p:cNvPr id="74" name="Picture 65">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5" name="Titre 4">
            <a:extLst>
              <a:ext uri="{FF2B5EF4-FFF2-40B4-BE49-F238E27FC236}">
                <a16:creationId xmlns:a16="http://schemas.microsoft.com/office/drawing/2014/main" id="{8F7F614B-4F06-4474-BF63-8C23CC31BD26}"/>
              </a:ext>
            </a:extLst>
          </p:cNvPr>
          <p:cNvSpPr>
            <a:spLocks noGrp="1"/>
          </p:cNvSpPr>
          <p:nvPr>
            <p:ph type="title"/>
          </p:nvPr>
        </p:nvSpPr>
        <p:spPr>
          <a:xfrm>
            <a:off x="804998" y="798445"/>
            <a:ext cx="4803636" cy="1311664"/>
          </a:xfrm>
          <a:solidFill>
            <a:schemeClr val="accent1">
              <a:lumMod val="50000"/>
            </a:schemeClr>
          </a:solidFill>
        </p:spPr>
        <p:txBody>
          <a:bodyPr>
            <a:normAutofit/>
          </a:bodyPr>
          <a:lstStyle/>
          <a:p>
            <a:pPr algn="ctr"/>
            <a:r>
              <a:rPr lang="fr-FR" b="1">
                <a:solidFill>
                  <a:srgbClr val="FFFFCC"/>
                </a:solidFill>
              </a:rPr>
              <a:t>LOCAUX ET MATERIEL</a:t>
            </a:r>
            <a:endParaRPr lang="fr-FR" b="1" dirty="0">
              <a:solidFill>
                <a:srgbClr val="FFFFCC"/>
              </a:solidFill>
            </a:endParaRPr>
          </a:p>
        </p:txBody>
      </p:sp>
      <p:sp>
        <p:nvSpPr>
          <p:cNvPr id="3" name="Espace réservé du contenu 2">
            <a:extLst>
              <a:ext uri="{FF2B5EF4-FFF2-40B4-BE49-F238E27FC236}">
                <a16:creationId xmlns:a16="http://schemas.microsoft.com/office/drawing/2014/main" id="{DFBE6889-6DBC-42EF-9648-4E9A96FF1562}"/>
              </a:ext>
            </a:extLst>
          </p:cNvPr>
          <p:cNvSpPr>
            <a:spLocks noGrp="1"/>
          </p:cNvSpPr>
          <p:nvPr>
            <p:ph idx="1"/>
          </p:nvPr>
        </p:nvSpPr>
        <p:spPr>
          <a:xfrm>
            <a:off x="804997" y="2272143"/>
            <a:ext cx="4706803" cy="3788830"/>
          </a:xfrm>
        </p:spPr>
        <p:txBody>
          <a:bodyPr anchor="ctr">
            <a:normAutofit/>
          </a:bodyPr>
          <a:lstStyle/>
          <a:p>
            <a:pPr marL="0" indent="0">
              <a:buNone/>
            </a:pPr>
            <a:endParaRPr lang="fr-FR"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fr-FR" sz="1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457200" lvl="1" indent="0">
              <a:buNone/>
            </a:pPr>
            <a:r>
              <a:rPr lang="fr-FR" sz="1400" b="1" dirty="0">
                <a:solidFill>
                  <a:srgbClr val="000000"/>
                </a:solidFill>
                <a:latin typeface="Source Sans Pro" panose="020B0503030403020204" pitchFamily="34" charset="0"/>
                <a:cs typeface="Times New Roman" panose="02020603050405020304" pitchFamily="18" charset="0"/>
              </a:rPr>
              <a:t>Le Cabinet VAUTRIN AVOCATS s’engage à disposer de moyens matériels adaptés à la formation et au public :</a:t>
            </a:r>
          </a:p>
          <a:p>
            <a:pPr marL="457200" lvl="1" indent="0">
              <a:buNone/>
            </a:pPr>
            <a:endParaRPr lang="fr-FR" sz="1400" b="1" dirty="0">
              <a:solidFill>
                <a:srgbClr val="000000"/>
              </a:solidFill>
              <a:latin typeface="Source Sans Pro" panose="020B0503030403020204" pitchFamily="34" charset="0"/>
              <a:cs typeface="Times New Roman" panose="02020603050405020304" pitchFamily="18" charset="0"/>
            </a:endParaRPr>
          </a:p>
          <a:p>
            <a:pPr lvl="1">
              <a:buFontTx/>
              <a:buChar char="-"/>
            </a:pPr>
            <a:r>
              <a:rPr lang="fr-FR" sz="1400" b="1" dirty="0">
                <a:solidFill>
                  <a:srgbClr val="000000"/>
                </a:solidFill>
                <a:latin typeface="Source Sans Pro" panose="020B0503030403020204" pitchFamily="34" charset="0"/>
                <a:cs typeface="Times New Roman" panose="02020603050405020304" pitchFamily="18" charset="0"/>
              </a:rPr>
              <a:t>A faire des formations dans des locaux, adéquats et suffisants ;</a:t>
            </a:r>
          </a:p>
          <a:p>
            <a:pPr lvl="1">
              <a:buFontTx/>
              <a:buChar char="-"/>
            </a:pPr>
            <a:r>
              <a:rPr lang="fr-FR" sz="1400" b="1" dirty="0">
                <a:solidFill>
                  <a:srgbClr val="000000"/>
                </a:solidFill>
                <a:latin typeface="Source Sans Pro" panose="020B0503030403020204" pitchFamily="34" charset="0"/>
                <a:cs typeface="Times New Roman" panose="02020603050405020304" pitchFamily="18" charset="0"/>
              </a:rPr>
              <a:t>A fournir des équipements adaptés aux domaines de formation et au nombre de stagiaires.</a:t>
            </a:r>
          </a:p>
          <a:p>
            <a:pPr marL="457200" lvl="1" indent="0">
              <a:buNone/>
            </a:pPr>
            <a:endParaRPr lang="fr-FR" sz="1400" b="1" dirty="0">
              <a:solidFill>
                <a:srgbClr val="000000"/>
              </a:solidFill>
              <a:latin typeface="Source Sans Pro" panose="020B0503030403020204" pitchFamily="34" charset="0"/>
              <a:cs typeface="Times New Roman" panose="02020603050405020304" pitchFamily="18" charset="0"/>
            </a:endParaRPr>
          </a:p>
          <a:p>
            <a:pPr marL="457200" lvl="1" indent="0">
              <a:buNone/>
            </a:pPr>
            <a:r>
              <a:rPr lang="fr-FR" sz="1400" b="1" dirty="0">
                <a:solidFill>
                  <a:srgbClr val="000000"/>
                </a:solidFill>
                <a:latin typeface="Source Sans Pro" panose="020B0503030403020204" pitchFamily="34" charset="0"/>
                <a:cs typeface="Times New Roman" panose="02020603050405020304" pitchFamily="18" charset="0"/>
              </a:rPr>
              <a:t>Un support de cours adapté à chaque formation est remis soit en début soit en fin de stage.</a:t>
            </a:r>
          </a:p>
          <a:p>
            <a:pPr marL="457200" lvl="1" indent="0">
              <a:buNone/>
            </a:pPr>
            <a:endParaRPr lang="fr-FR" sz="1400" b="1" dirty="0">
              <a:solidFill>
                <a:srgbClr val="000000"/>
              </a:solidFill>
              <a:latin typeface="Source Sans Pro" panose="020B0503030403020204" pitchFamily="34" charset="0"/>
              <a:cs typeface="Times New Roman" panose="02020603050405020304" pitchFamily="18" charset="0"/>
            </a:endParaRPr>
          </a:p>
        </p:txBody>
      </p:sp>
      <p:sp>
        <p:nvSpPr>
          <p:cNvPr id="22" name="ZoneTexte 21">
            <a:extLst>
              <a:ext uri="{FF2B5EF4-FFF2-40B4-BE49-F238E27FC236}">
                <a16:creationId xmlns:a16="http://schemas.microsoft.com/office/drawing/2014/main" id="{A60C9AE9-BEC7-40D8-BE98-B2416BF0ECE8}"/>
              </a:ext>
            </a:extLst>
          </p:cNvPr>
          <p:cNvSpPr txBox="1"/>
          <p:nvPr/>
        </p:nvSpPr>
        <p:spPr>
          <a:xfrm>
            <a:off x="240145" y="6274820"/>
            <a:ext cx="1348510" cy="369332"/>
          </a:xfrm>
          <a:prstGeom prst="rect">
            <a:avLst/>
          </a:prstGeom>
          <a:noFill/>
        </p:spPr>
        <p:txBody>
          <a:bodyPr wrap="square" rtlCol="0">
            <a:spAutoFit/>
          </a:bodyPr>
          <a:lstStyle/>
          <a:p>
            <a:r>
              <a:rPr lang="fr-FR"/>
              <a:t>Page 4</a:t>
            </a:r>
            <a:endParaRPr lang="fr-FR" dirty="0"/>
          </a:p>
        </p:txBody>
      </p:sp>
    </p:spTree>
    <p:extLst>
      <p:ext uri="{BB962C8B-B14F-4D97-AF65-F5344CB8AC3E}">
        <p14:creationId xmlns:p14="http://schemas.microsoft.com/office/powerpoint/2010/main" val="248623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 name="Rectangle 103">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6" name="Group 105">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07"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 name="Titre 4">
            <a:extLst>
              <a:ext uri="{FF2B5EF4-FFF2-40B4-BE49-F238E27FC236}">
                <a16:creationId xmlns:a16="http://schemas.microsoft.com/office/drawing/2014/main" id="{8F7F614B-4F06-4474-BF63-8C23CC31BD26}"/>
              </a:ext>
            </a:extLst>
          </p:cNvPr>
          <p:cNvSpPr>
            <a:spLocks noGrp="1"/>
          </p:cNvSpPr>
          <p:nvPr>
            <p:ph type="title"/>
          </p:nvPr>
        </p:nvSpPr>
        <p:spPr>
          <a:xfrm>
            <a:off x="1098468" y="885651"/>
            <a:ext cx="3229803" cy="4624603"/>
          </a:xfrm>
        </p:spPr>
        <p:txBody>
          <a:bodyPr>
            <a:normAutofit/>
          </a:bodyPr>
          <a:lstStyle/>
          <a:p>
            <a:r>
              <a:rPr lang="fr-FR" b="1" dirty="0">
                <a:solidFill>
                  <a:srgbClr val="FFFFCC"/>
                </a:solidFill>
              </a:rPr>
              <a:t>DROITS ET DEVOIRS DU STAGIAIRE</a:t>
            </a:r>
          </a:p>
        </p:txBody>
      </p:sp>
      <p:sp>
        <p:nvSpPr>
          <p:cNvPr id="3" name="Espace réservé du contenu 2">
            <a:extLst>
              <a:ext uri="{FF2B5EF4-FFF2-40B4-BE49-F238E27FC236}">
                <a16:creationId xmlns:a16="http://schemas.microsoft.com/office/drawing/2014/main" id="{DFBE6889-6DBC-42EF-9648-4E9A96FF1562}"/>
              </a:ext>
            </a:extLst>
          </p:cNvPr>
          <p:cNvSpPr>
            <a:spLocks noGrp="1"/>
          </p:cNvSpPr>
          <p:nvPr>
            <p:ph idx="1"/>
          </p:nvPr>
        </p:nvSpPr>
        <p:spPr>
          <a:xfrm>
            <a:off x="4978708" y="419100"/>
            <a:ext cx="6525220" cy="5924549"/>
          </a:xfrm>
        </p:spPr>
        <p:txBody>
          <a:bodyPr anchor="ctr">
            <a:normAutofit lnSpcReduction="10000"/>
          </a:bodyPr>
          <a:lstStyle/>
          <a:p>
            <a:pPr marL="0" lvl="0" indent="0">
              <a:spcAft>
                <a:spcPts val="1000"/>
              </a:spcAft>
              <a:buNone/>
            </a:pPr>
            <a:endParaRPr lang="fr-FR" sz="11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spcAft>
                <a:spcPts val="1000"/>
              </a:spcAft>
              <a:buNone/>
            </a:pPr>
            <a:r>
              <a:rPr lang="fr-FR" sz="1600" dirty="0">
                <a:effectLst/>
                <a:ea typeface="Times New Roman" panose="02020603050405020304" pitchFamily="18" charset="0"/>
                <a:cs typeface="Calibri" panose="020F0502020204030204" pitchFamily="34" charset="0"/>
              </a:rPr>
              <a:t>Le stagiaire doit prendre connaissance du règlement intérieur, disponible sur le site www.vautrin-avocats.fr, et s’y conformer. Acteur et observateur, le stagiaire réalise des transmissions écrites et orales. Chaque stagiaire est tenu au respect de la discrétion professionnelle (à l’intérieur et à l’extérieur du Cabinet) et des droits des clients. </a:t>
            </a:r>
            <a:endParaRPr lang="fr-FR" sz="1600" dirty="0">
              <a:effectLst/>
              <a:ea typeface="Calibri" panose="020F0502020204030204" pitchFamily="34" charset="0"/>
            </a:endParaRPr>
          </a:p>
          <a:p>
            <a:pPr indent="0">
              <a:spcAft>
                <a:spcPts val="1000"/>
              </a:spcAft>
              <a:buNone/>
            </a:pPr>
            <a:r>
              <a:rPr lang="fr-FR" sz="1600" dirty="0">
                <a:effectLst/>
                <a:ea typeface="Times New Roman" panose="02020603050405020304" pitchFamily="18" charset="0"/>
                <a:cs typeface="Calibri" panose="020F0502020204030204" pitchFamily="34" charset="0"/>
              </a:rPr>
              <a:t>Nous insistons particulièrement sur le respect : </a:t>
            </a:r>
            <a:endParaRPr lang="fr-FR" sz="1600" dirty="0">
              <a:effectLst/>
              <a:ea typeface="Calibri" panose="020F0502020204030204" pitchFamily="34" charset="0"/>
            </a:endParaRPr>
          </a:p>
          <a:p>
            <a:pPr marL="914400" lvl="1">
              <a:spcAft>
                <a:spcPts val="1275"/>
              </a:spcAft>
            </a:pPr>
            <a:r>
              <a:rPr lang="fr-FR" sz="1600" dirty="0">
                <a:effectLst/>
                <a:ea typeface="Times New Roman" panose="02020603050405020304" pitchFamily="18" charset="0"/>
                <a:cs typeface="Calibri" panose="020F0502020204030204" pitchFamily="34" charset="0"/>
              </a:rPr>
              <a:t>Des stagiaires et clients en tant que personne </a:t>
            </a:r>
            <a:endParaRPr lang="fr-FR" sz="1600" dirty="0">
              <a:effectLst/>
              <a:ea typeface="Calibri" panose="020F0502020204030204" pitchFamily="34" charset="0"/>
            </a:endParaRPr>
          </a:p>
          <a:p>
            <a:pPr marL="914400" lvl="1">
              <a:spcAft>
                <a:spcPts val="1275"/>
              </a:spcAft>
            </a:pPr>
            <a:r>
              <a:rPr lang="fr-FR" sz="1600" dirty="0">
                <a:ea typeface="Times New Roman" panose="02020603050405020304" pitchFamily="18" charset="0"/>
                <a:cs typeface="Calibri" panose="020F0502020204030204" pitchFamily="34" charset="0"/>
              </a:rPr>
              <a:t>D</a:t>
            </a:r>
            <a:r>
              <a:rPr lang="fr-FR" sz="1600" dirty="0">
                <a:effectLst/>
                <a:ea typeface="Times New Roman" panose="02020603050405020304" pitchFamily="18" charset="0"/>
                <a:cs typeface="Calibri" panose="020F0502020204030204" pitchFamily="34" charset="0"/>
              </a:rPr>
              <a:t>es consignes de sécurité en vigueur </a:t>
            </a:r>
            <a:r>
              <a:rPr lang="fr-FR" sz="1600" dirty="0">
                <a:ea typeface="Times New Roman" panose="02020603050405020304" pitchFamily="18" charset="0"/>
                <a:cs typeface="Calibri" panose="020F0502020204030204" pitchFamily="34" charset="0"/>
              </a:rPr>
              <a:t>au sein du Cabinet</a:t>
            </a:r>
            <a:r>
              <a:rPr lang="fr-FR" sz="1600" dirty="0">
                <a:effectLst/>
                <a:ea typeface="Times New Roman" panose="02020603050405020304" pitchFamily="18" charset="0"/>
                <a:cs typeface="Calibri" panose="020F0502020204030204" pitchFamily="34" charset="0"/>
              </a:rPr>
              <a:t> ;</a:t>
            </a:r>
            <a:endParaRPr lang="fr-FR" sz="1600" dirty="0">
              <a:effectLst/>
              <a:ea typeface="Calibri" panose="020F0502020204030204" pitchFamily="34" charset="0"/>
            </a:endParaRPr>
          </a:p>
          <a:p>
            <a:pPr marL="914400" lvl="1">
              <a:spcAft>
                <a:spcPts val="1215"/>
              </a:spcAft>
            </a:pPr>
            <a:r>
              <a:rPr lang="fr-FR" sz="1600" dirty="0">
                <a:ea typeface="Times New Roman" panose="02020603050405020304" pitchFamily="18" charset="0"/>
                <a:cs typeface="Calibri" panose="020F0502020204030204" pitchFamily="34" charset="0"/>
              </a:rPr>
              <a:t>D</a:t>
            </a:r>
            <a:r>
              <a:rPr lang="fr-FR" sz="1600" dirty="0">
                <a:effectLst/>
                <a:ea typeface="Times New Roman" panose="02020603050405020304" pitchFamily="18" charset="0"/>
                <a:cs typeface="Calibri" panose="020F0502020204030204" pitchFamily="34" charset="0"/>
              </a:rPr>
              <a:t>es règles d’hygiène (une tenue correcte et propre, respect des matériels) ;</a:t>
            </a:r>
          </a:p>
          <a:p>
            <a:pPr marL="914400" lvl="1">
              <a:spcAft>
                <a:spcPts val="1215"/>
              </a:spcAft>
            </a:pPr>
            <a:r>
              <a:rPr lang="fr-FR" sz="1600" dirty="0">
                <a:ea typeface="Times New Roman" panose="02020603050405020304" pitchFamily="18" charset="0"/>
                <a:cs typeface="Calibri" panose="020F0502020204030204" pitchFamily="34" charset="0"/>
              </a:rPr>
              <a:t>D</a:t>
            </a:r>
            <a:r>
              <a:rPr lang="fr-FR" sz="1600" dirty="0">
                <a:effectLst/>
                <a:ea typeface="Times New Roman" panose="02020603050405020304" pitchFamily="18" charset="0"/>
                <a:cs typeface="Calibri" panose="020F0502020204030204" pitchFamily="34" charset="0"/>
              </a:rPr>
              <a:t>es règles de civilité.</a:t>
            </a:r>
            <a:endParaRPr lang="fr-FR" sz="1600" dirty="0">
              <a:effectLst/>
              <a:ea typeface="Calibri" panose="020F0502020204030204" pitchFamily="34" charset="0"/>
            </a:endParaRPr>
          </a:p>
          <a:p>
            <a:pPr indent="0">
              <a:spcAft>
                <a:spcPts val="1275"/>
              </a:spcAft>
              <a:buNone/>
            </a:pPr>
            <a:r>
              <a:rPr lang="fr-FR" sz="1600" dirty="0">
                <a:effectLst/>
                <a:ea typeface="Times New Roman" panose="02020603050405020304" pitchFamily="18" charset="0"/>
                <a:cs typeface="Calibri" panose="020F0502020204030204" pitchFamily="34" charset="0"/>
              </a:rPr>
              <a:t>Tout accident ou incident survenu à l'occasion ou en cours de formation doit être immédiatement déclaré par le stagiaire accidenté ou les personnes témoins de l'accident au responsable de la formation ou à son représentant. En cas d'absence ou de retard au stage, le stagiaire doit en avertir le formateur. Le stagiaire est acteur de sa formation. La richesse de celle-ci dépendra de son dynamisme propre, de son investissement et de sa curiosité.</a:t>
            </a:r>
            <a:endParaRPr lang="fr-FR" sz="1600" dirty="0">
              <a:effectLst/>
              <a:ea typeface="Calibri" panose="020F0502020204030204" pitchFamily="34" charset="0"/>
            </a:endParaRPr>
          </a:p>
          <a:p>
            <a:pPr marL="0" indent="0">
              <a:buNone/>
            </a:pPr>
            <a:endParaRPr lang="fr-FR" sz="1100" dirty="0">
              <a:effectLst/>
              <a:latin typeface="Calibri" panose="020F0502020204030204" pitchFamily="34" charset="0"/>
              <a:ea typeface="Times New Roman" panose="02020603050405020304" pitchFamily="18" charset="0"/>
              <a:cs typeface="Calibri" panose="020F0502020204030204" pitchFamily="34" charset="0"/>
            </a:endParaRPr>
          </a:p>
          <a:p>
            <a:pPr marL="457200" lvl="1" indent="0">
              <a:buNone/>
            </a:pPr>
            <a:endParaRPr lang="fr-FR" sz="1100" b="1" dirty="0">
              <a:latin typeface="Source Sans Pro" panose="020B0503030403020204" pitchFamily="34" charset="0"/>
              <a:cs typeface="Times New Roman" panose="02020603050405020304" pitchFamily="18" charset="0"/>
            </a:endParaRPr>
          </a:p>
        </p:txBody>
      </p:sp>
      <p:sp>
        <p:nvSpPr>
          <p:cNvPr id="23" name="ZoneTexte 22">
            <a:extLst>
              <a:ext uri="{FF2B5EF4-FFF2-40B4-BE49-F238E27FC236}">
                <a16:creationId xmlns:a16="http://schemas.microsoft.com/office/drawing/2014/main" id="{0DFA81F0-C578-482D-9435-B6D67B0D6C1A}"/>
              </a:ext>
            </a:extLst>
          </p:cNvPr>
          <p:cNvSpPr txBox="1"/>
          <p:nvPr/>
        </p:nvSpPr>
        <p:spPr>
          <a:xfrm>
            <a:off x="10603345" y="6123709"/>
            <a:ext cx="1348510" cy="369332"/>
          </a:xfrm>
          <a:prstGeom prst="rect">
            <a:avLst/>
          </a:prstGeom>
          <a:noFill/>
        </p:spPr>
        <p:txBody>
          <a:bodyPr wrap="square" rtlCol="0">
            <a:spAutoFit/>
          </a:bodyPr>
          <a:lstStyle/>
          <a:p>
            <a:r>
              <a:rPr lang="fr-FR" dirty="0"/>
              <a:t>Page 5</a:t>
            </a:r>
          </a:p>
        </p:txBody>
      </p:sp>
    </p:spTree>
    <p:extLst>
      <p:ext uri="{BB962C8B-B14F-4D97-AF65-F5344CB8AC3E}">
        <p14:creationId xmlns:p14="http://schemas.microsoft.com/office/powerpoint/2010/main" val="806767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3">
            <a:extLst>
              <a:ext uri="{FF2B5EF4-FFF2-40B4-BE49-F238E27FC236}">
                <a16:creationId xmlns:a16="http://schemas.microsoft.com/office/drawing/2014/main" id="{50D1C5B3-B60D-4696-AE60-100D5EC8A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45AC87-1D03-4452-BBE4-712E10796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A66E38-056D-4A0A-BF1D-682AB05298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080500" y="6"/>
            <a:ext cx="31114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7D0A197-F7EC-4629-86FB-48D5D3B82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
            <a:ext cx="12192000" cy="2835780"/>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7251444-A29D-44A8-9E2E-263F0C215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26042" y="9496"/>
            <a:ext cx="11765956" cy="2826288"/>
          </a:xfrm>
          <a:prstGeom prst="rect">
            <a:avLst/>
          </a:prstGeom>
          <a:gradFill>
            <a:gsLst>
              <a:gs pos="0">
                <a:srgbClr val="000000">
                  <a:alpha val="8000"/>
                </a:srgbClr>
              </a:gs>
              <a:gs pos="76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07AC432-5725-41FC-855E-CF32B2792F4C}"/>
              </a:ext>
            </a:extLst>
          </p:cNvPr>
          <p:cNvSpPr>
            <a:spLocks noGrp="1"/>
          </p:cNvSpPr>
          <p:nvPr>
            <p:ph type="title"/>
          </p:nvPr>
        </p:nvSpPr>
        <p:spPr>
          <a:xfrm>
            <a:off x="1280943" y="134061"/>
            <a:ext cx="9448801" cy="1047132"/>
          </a:xfrm>
        </p:spPr>
        <p:txBody>
          <a:bodyPr anchor="ctr">
            <a:normAutofit/>
          </a:bodyPr>
          <a:lstStyle/>
          <a:p>
            <a:pPr algn="ctr"/>
            <a:r>
              <a:rPr lang="fr-FR" sz="4000" dirty="0">
                <a:solidFill>
                  <a:srgbClr val="FFFFCC"/>
                </a:solidFill>
              </a:rPr>
              <a:t>CONTACTS</a:t>
            </a:r>
          </a:p>
        </p:txBody>
      </p:sp>
      <p:pic>
        <p:nvPicPr>
          <p:cNvPr id="7" name="Image 6" descr="Une image contenant personne, mur, intérieur, femme&#10;&#10;Description générée automatiquement">
            <a:extLst>
              <a:ext uri="{FF2B5EF4-FFF2-40B4-BE49-F238E27FC236}">
                <a16:creationId xmlns:a16="http://schemas.microsoft.com/office/drawing/2014/main" id="{BC7FF7F6-C107-4285-A87E-81F465C45346}"/>
              </a:ext>
            </a:extLst>
          </p:cNvPr>
          <p:cNvPicPr>
            <a:picLocks noChangeAspect="1"/>
          </p:cNvPicPr>
          <p:nvPr/>
        </p:nvPicPr>
        <p:blipFill rotWithShape="1">
          <a:blip r:embed="rId2">
            <a:extLst>
              <a:ext uri="{28A0092B-C50C-407E-A947-70E740481C1C}">
                <a14:useLocalDpi xmlns:a14="http://schemas.microsoft.com/office/drawing/2010/main" val="0"/>
              </a:ext>
            </a:extLst>
          </a:blip>
          <a:srcRect l="2225" r="1337" b="1"/>
          <a:stretch/>
        </p:blipFill>
        <p:spPr>
          <a:xfrm>
            <a:off x="3020007" y="1950054"/>
            <a:ext cx="2087720" cy="2087720"/>
          </a:xfrm>
          <a:custGeom>
            <a:avLst/>
            <a:gdLst/>
            <a:ahLst/>
            <a:cxnLst/>
            <a:rect l="l" t="t" r="r" b="b"/>
            <a:pathLst>
              <a:path w="2593464" h="2593464">
                <a:moveTo>
                  <a:pt x="1296732" y="0"/>
                </a:moveTo>
                <a:cubicBezTo>
                  <a:pt x="2012897" y="0"/>
                  <a:pt x="2593464" y="580567"/>
                  <a:pt x="2593464" y="1296732"/>
                </a:cubicBezTo>
                <a:cubicBezTo>
                  <a:pt x="2593464" y="2012897"/>
                  <a:pt x="2012897" y="2593464"/>
                  <a:pt x="1296732" y="2593464"/>
                </a:cubicBezTo>
                <a:cubicBezTo>
                  <a:pt x="580567" y="2593464"/>
                  <a:pt x="0" y="2012897"/>
                  <a:pt x="0" y="1296732"/>
                </a:cubicBezTo>
                <a:cubicBezTo>
                  <a:pt x="0" y="580567"/>
                  <a:pt x="580567" y="0"/>
                  <a:pt x="1296732" y="0"/>
                </a:cubicBezTo>
                <a:close/>
              </a:path>
            </a:pathLst>
          </a:custGeom>
        </p:spPr>
      </p:pic>
      <p:sp>
        <p:nvSpPr>
          <p:cNvPr id="17" name="ZoneTexte 16">
            <a:extLst>
              <a:ext uri="{FF2B5EF4-FFF2-40B4-BE49-F238E27FC236}">
                <a16:creationId xmlns:a16="http://schemas.microsoft.com/office/drawing/2014/main" id="{804323AE-F3FD-40DA-9793-692E711E29F4}"/>
              </a:ext>
            </a:extLst>
          </p:cNvPr>
          <p:cNvSpPr txBox="1"/>
          <p:nvPr/>
        </p:nvSpPr>
        <p:spPr>
          <a:xfrm>
            <a:off x="3020007" y="4120899"/>
            <a:ext cx="2087720" cy="830997"/>
          </a:xfrm>
          <a:prstGeom prst="rect">
            <a:avLst/>
          </a:prstGeom>
          <a:noFill/>
        </p:spPr>
        <p:txBody>
          <a:bodyPr wrap="square" rtlCol="0">
            <a:spAutoFit/>
          </a:bodyPr>
          <a:lstStyle/>
          <a:p>
            <a:pPr algn="ctr"/>
            <a:r>
              <a:rPr lang="fr-FR" dirty="0"/>
              <a:t>Gwenaelle VAUTRIN</a:t>
            </a:r>
          </a:p>
          <a:p>
            <a:pPr algn="ctr"/>
            <a:endParaRPr lang="fr-FR" dirty="0"/>
          </a:p>
          <a:p>
            <a:pPr algn="ctr"/>
            <a:r>
              <a:rPr lang="fr-FR" sz="1200" dirty="0"/>
              <a:t>g.vautrin@vautrin-avocats.fr</a:t>
            </a:r>
          </a:p>
        </p:txBody>
      </p:sp>
      <p:sp>
        <p:nvSpPr>
          <p:cNvPr id="4" name="ZoneTexte 3">
            <a:extLst>
              <a:ext uri="{FF2B5EF4-FFF2-40B4-BE49-F238E27FC236}">
                <a16:creationId xmlns:a16="http://schemas.microsoft.com/office/drawing/2014/main" id="{2955F79D-EA8F-4CB4-9E96-FD670A46D8AC}"/>
              </a:ext>
            </a:extLst>
          </p:cNvPr>
          <p:cNvSpPr txBox="1"/>
          <p:nvPr/>
        </p:nvSpPr>
        <p:spPr>
          <a:xfrm>
            <a:off x="1337684" y="1497597"/>
            <a:ext cx="5452366" cy="369332"/>
          </a:xfrm>
          <a:prstGeom prst="rect">
            <a:avLst/>
          </a:prstGeom>
          <a:noFill/>
        </p:spPr>
        <p:txBody>
          <a:bodyPr wrap="square" rtlCol="0">
            <a:spAutoFit/>
          </a:bodyPr>
          <a:lstStyle/>
          <a:p>
            <a:pPr algn="ctr"/>
            <a:r>
              <a:rPr lang="fr-FR" b="1" dirty="0">
                <a:solidFill>
                  <a:srgbClr val="FFFFCC"/>
                </a:solidFill>
              </a:rPr>
              <a:t>LES FORMATEURS</a:t>
            </a:r>
          </a:p>
        </p:txBody>
      </p:sp>
      <p:sp>
        <p:nvSpPr>
          <p:cNvPr id="6" name="ZoneTexte 5">
            <a:extLst>
              <a:ext uri="{FF2B5EF4-FFF2-40B4-BE49-F238E27FC236}">
                <a16:creationId xmlns:a16="http://schemas.microsoft.com/office/drawing/2014/main" id="{3F220020-E547-4C89-B7A4-077F41AD4A1B}"/>
              </a:ext>
            </a:extLst>
          </p:cNvPr>
          <p:cNvSpPr txBox="1"/>
          <p:nvPr/>
        </p:nvSpPr>
        <p:spPr>
          <a:xfrm>
            <a:off x="9261675" y="1626889"/>
            <a:ext cx="2419925" cy="646331"/>
          </a:xfrm>
          <a:prstGeom prst="rect">
            <a:avLst/>
          </a:prstGeom>
          <a:noFill/>
        </p:spPr>
        <p:txBody>
          <a:bodyPr wrap="square" rtlCol="0">
            <a:spAutoFit/>
          </a:bodyPr>
          <a:lstStyle/>
          <a:p>
            <a:pPr algn="ctr"/>
            <a:r>
              <a:rPr lang="fr-FR" b="1" dirty="0">
                <a:solidFill>
                  <a:srgbClr val="FFFFCC"/>
                </a:solidFill>
              </a:rPr>
              <a:t>QUESTIONS ADMINISTRATIVES</a:t>
            </a:r>
          </a:p>
        </p:txBody>
      </p:sp>
      <p:pic>
        <p:nvPicPr>
          <p:cNvPr id="10" name="Image 9" descr="Une image contenant mur, personne, intérieur, debout&#10;&#10;Description générée automatiquement">
            <a:extLst>
              <a:ext uri="{FF2B5EF4-FFF2-40B4-BE49-F238E27FC236}">
                <a16:creationId xmlns:a16="http://schemas.microsoft.com/office/drawing/2014/main" id="{DEDBAA61-35F5-4220-88CF-F599D840FB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1858" y="2447557"/>
            <a:ext cx="1681017" cy="22805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ZoneTexte 10">
            <a:extLst>
              <a:ext uri="{FF2B5EF4-FFF2-40B4-BE49-F238E27FC236}">
                <a16:creationId xmlns:a16="http://schemas.microsoft.com/office/drawing/2014/main" id="{13883B22-49BB-417A-B077-9DF84C7B2866}"/>
              </a:ext>
            </a:extLst>
          </p:cNvPr>
          <p:cNvSpPr txBox="1"/>
          <p:nvPr/>
        </p:nvSpPr>
        <p:spPr>
          <a:xfrm>
            <a:off x="9318656" y="4807424"/>
            <a:ext cx="2167422" cy="1200329"/>
          </a:xfrm>
          <a:prstGeom prst="rect">
            <a:avLst/>
          </a:prstGeom>
          <a:noFill/>
        </p:spPr>
        <p:txBody>
          <a:bodyPr wrap="square" rtlCol="0">
            <a:spAutoFit/>
          </a:bodyPr>
          <a:lstStyle/>
          <a:p>
            <a:r>
              <a:rPr lang="fr-FR" dirty="0"/>
              <a:t>Mirella CAPUZZIMATI</a:t>
            </a:r>
          </a:p>
          <a:p>
            <a:endParaRPr lang="fr-FR" dirty="0"/>
          </a:p>
          <a:p>
            <a:r>
              <a:rPr lang="fr-FR" sz="1200" dirty="0"/>
              <a:t>secretariat@vautrin-avocats.fr</a:t>
            </a:r>
          </a:p>
          <a:p>
            <a:endParaRPr lang="fr-FR" sz="1200" dirty="0"/>
          </a:p>
          <a:p>
            <a:pPr algn="ctr"/>
            <a:r>
              <a:rPr lang="fr-FR" sz="1200"/>
              <a:t>03.75.24.00.50</a:t>
            </a:r>
            <a:endParaRPr lang="fr-FR" sz="1200" dirty="0"/>
          </a:p>
        </p:txBody>
      </p:sp>
      <p:sp>
        <p:nvSpPr>
          <p:cNvPr id="24" name="ZoneTexte 23">
            <a:extLst>
              <a:ext uri="{FF2B5EF4-FFF2-40B4-BE49-F238E27FC236}">
                <a16:creationId xmlns:a16="http://schemas.microsoft.com/office/drawing/2014/main" id="{4621AA4B-B793-40D3-BB42-6DA39C718566}"/>
              </a:ext>
            </a:extLst>
          </p:cNvPr>
          <p:cNvSpPr txBox="1"/>
          <p:nvPr/>
        </p:nvSpPr>
        <p:spPr>
          <a:xfrm>
            <a:off x="10603345" y="6123709"/>
            <a:ext cx="1348510" cy="369332"/>
          </a:xfrm>
          <a:prstGeom prst="rect">
            <a:avLst/>
          </a:prstGeom>
          <a:noFill/>
        </p:spPr>
        <p:txBody>
          <a:bodyPr wrap="square" rtlCol="0">
            <a:spAutoFit/>
          </a:bodyPr>
          <a:lstStyle/>
          <a:p>
            <a:r>
              <a:rPr lang="fr-FR" dirty="0"/>
              <a:t>Page 6</a:t>
            </a:r>
          </a:p>
        </p:txBody>
      </p:sp>
    </p:spTree>
    <p:extLst>
      <p:ext uri="{BB962C8B-B14F-4D97-AF65-F5344CB8AC3E}">
        <p14:creationId xmlns:p14="http://schemas.microsoft.com/office/powerpoint/2010/main" val="26260307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420</Words>
  <Application>Microsoft Office PowerPoint</Application>
  <PresentationFormat>Grand écran</PresentationFormat>
  <Paragraphs>46</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Source Sans Pro</vt:lpstr>
      <vt:lpstr>Times New Roman</vt:lpstr>
      <vt:lpstr>Thème Office</vt:lpstr>
      <vt:lpstr>Présentation PowerPoint</vt:lpstr>
      <vt:lpstr>TABLE DES MATIERES</vt:lpstr>
      <vt:lpstr>Présentation du Cabinet VAUTRIN AVOCATS</vt:lpstr>
      <vt:lpstr>LOCAUX ET MATERIEL</vt:lpstr>
      <vt:lpstr>DROITS ET DEVOIRS DU STAGIAIRE</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Cabinet VAUTRIN POSTE03</dc:creator>
  <cp:lastModifiedBy>Cabinet Vautrin Poste 02</cp:lastModifiedBy>
  <cp:revision>11</cp:revision>
  <dcterms:created xsi:type="dcterms:W3CDTF">2021-03-04T15:25:41Z</dcterms:created>
  <dcterms:modified xsi:type="dcterms:W3CDTF">2024-01-16T16:20:57Z</dcterms:modified>
</cp:coreProperties>
</file>