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1" r:id="rId7"/>
    <p:sldId id="265" r:id="rId8"/>
    <p:sldId id="263" r:id="rId9"/>
    <p:sldId id="264" r:id="rId1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A33BC-4CCA-4C44-A2ED-FEF00289580B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CE8C7-8A45-4D32-A0F0-08609D94E4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47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55DF9-212E-47C6-8E88-925634655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BDD537-3FB5-4419-BB19-DC2F22AF6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A289C1-DDE8-461F-A556-B3ACF209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95A9-F880-480E-8C76-A3DF3C36BD02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98FEEF-F105-4919-920B-046AFCB5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0054EF-B3F3-4E62-94F6-D651ED4D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83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41BBC-4A35-4E5C-9BD0-F9894195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DB24C4-F791-4095-99E5-6CB890B79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105E48-5CE9-4696-8FC8-74A460C5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CEAB-CCFD-468C-9938-D25D66AAD87D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023CC1-31DD-4274-9F09-5FC1AF8D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67515E-2D37-4173-8F51-E9D0EB6B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01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4D6A15-19EA-4CA3-B8AA-BA7331A97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6923BF-183B-4CA6-8F45-A715F3C23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109903-5710-481C-9025-7EEFB62D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9D6-674C-4552-9AF9-630EF75AB940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119933-14CB-4370-9BF5-7CB61B36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7C91C4-99AE-4569-962E-B671C312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2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31561-0F30-409A-B03C-28CDF38D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0D1702-ECEA-40CB-AF6F-51385DAD0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B5FCBE-302A-4C88-9632-13F65A95F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A360-7F78-46AC-A27B-E8058C68F3CB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DA8194-807E-41E9-8E8C-F6CC1674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8BE6F6-1071-4B65-BE4F-9C525854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90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9AF7DE-686B-4EF9-8B7B-BE895034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24542D-AF5A-4956-8B50-45E2B229C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68A019-C417-45EF-BEE9-D601DE65E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C4CE-011B-400C-8D43-5FF1922FBCBE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73A391-C736-43F5-95F6-177F4613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69E734-ADFD-4819-BA47-3346AF67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99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F5E507-23FC-427B-8CB0-7EF615D7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C019DC-1944-47A2-9E63-9281B770D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33509B-7562-4E40-B18F-A83F11AAA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25E283-C20A-4B29-89F6-A86BC983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D3F-F3DF-49BE-ADF5-B426E763C595}" type="datetime1">
              <a:rPr lang="fr-FR" smtClean="0"/>
              <a:t>15/01/2024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AC434D-7C26-48E4-8FA3-BAD0ED32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E05BA4-581D-4D20-9DCB-1513957B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99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F22401-2C79-4B37-8021-8B59C0DA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3334DD-2206-4562-8F2F-1E88E2B72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B557F5-FD2A-4244-8129-E7286E9B5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CE5F7E-67E2-4A3A-A895-83F5953DB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79CA62-2F71-40EA-8502-45747F04A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AA79E3D-68B8-45BC-93D1-71B11864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79B-6341-4C52-9A45-B972B81E4885}" type="datetime1">
              <a:rPr lang="fr-FR" smtClean="0"/>
              <a:t>15/01/2024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127BB41-D231-48A1-ABA8-6FDE1A8DB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824A759-C896-4C7A-AB18-73D27EB43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12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398B6-CDC2-43D0-A2E7-BEB91AD2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06FEA5-FC6E-4BE3-99EA-C85EE537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6BD3-C1BE-42C9-974E-9B097CD82599}" type="datetime1">
              <a:rPr lang="fr-FR" smtClean="0"/>
              <a:t>15/01/2024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53E741-CCF4-41EE-A27A-35C0F3811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5C37FB-2F83-42D1-A022-29EEC213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77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C1375FC-8509-4950-8E82-7264137D6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DDF3-A262-46BF-83BB-E1120354BDC6}" type="datetime1">
              <a:rPr lang="fr-FR" smtClean="0"/>
              <a:t>15/01/2024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CBB802-44EE-4C80-96A1-53C83F16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B3D619-9DF3-4B47-8DB6-1E091BBE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4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E9598-C6AB-44F6-BF40-25AC59E7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71C722-61FC-44B0-9907-E73D77637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9F1002-0849-4E34-8EF4-091F8D9EF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33A2A8-A1F1-45C5-B588-D309B7D99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117C-D292-4E7F-9B26-EB22EB979B03}" type="datetime1">
              <a:rPr lang="fr-FR" smtClean="0"/>
              <a:t>15/01/2024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54142D-04DF-49F7-9719-0C6CD8725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788E13-D918-488F-9313-98094EC9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84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5835E3-126D-4790-A9BC-82A362C4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5366091-3E07-402A-8C81-C4E3D9002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EE4397-4FA1-492A-BE59-9C6F7C2BB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AE8D5A-9F28-49FC-B921-6AAD0B82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CCAE-7B16-47BB-BF4C-2579856F23CA}" type="datetime1">
              <a:rPr lang="fr-FR" smtClean="0"/>
              <a:t>15/01/2024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9858E4-45DB-4525-9018-24521085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A1B9AD-DB56-4D6F-A85B-4AEB1108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78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97F9F1-B779-4785-87B0-41C4E556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066A21-51B8-49C4-B85F-AA4859993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46563E-EC21-4878-989E-B3569EF0B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B9BC-2189-4A3B-AE49-DC3B2C0603D4}" type="datetime1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B7E506-2694-4856-A475-3397168AB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B71759-A79D-4F1E-802D-E3FDB1307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58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autrin-avocats.fr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ecretariat@vautrin-avocats.f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vautrin-avocats.f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autrin-avocats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2957B2-70B6-49E6-A640-C7ADFAC8BD09}"/>
              </a:ext>
            </a:extLst>
          </p:cNvPr>
          <p:cNvSpPr txBox="1"/>
          <p:nvPr/>
        </p:nvSpPr>
        <p:spPr>
          <a:xfrm>
            <a:off x="573741" y="857251"/>
            <a:ext cx="5710517" cy="30980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2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FORMATION : L’ACTUALITE PRATIQUE 2024 POUR L’ENTREPRISE</a:t>
            </a:r>
            <a:endParaRPr lang="en-US" sz="3000" b="1" kern="120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C76160FD-48BB-40BF-91A1-7242FC911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4755" y="2108877"/>
            <a:ext cx="3428771" cy="2654533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2B6B243-FC0F-4FC5-BFA7-0B5C675C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55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0660A06-C0E7-4092-9542-3BF637F5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3400" b="1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fr-FR" sz="3400" b="1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INFORMATIONS PRATIQUES</a:t>
            </a:r>
            <a:endParaRPr lang="fr-FR" sz="3400" dirty="0">
              <a:solidFill>
                <a:srgbClr val="FFFFFF"/>
              </a:solidFill>
            </a:endParaRPr>
          </a:p>
        </p:txBody>
      </p:sp>
      <p:sp>
        <p:nvSpPr>
          <p:cNvPr id="24" name="Espace réservé du contenu 23">
            <a:extLst>
              <a:ext uri="{FF2B5EF4-FFF2-40B4-BE49-F238E27FC236}">
                <a16:creationId xmlns:a16="http://schemas.microsoft.com/office/drawing/2014/main" id="{D2BCFB79-D52C-4963-B831-0D2F45535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286173"/>
            <a:ext cx="3395039" cy="628088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000" b="1" u="sng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Durée de la formation </a:t>
            </a:r>
            <a:endParaRPr lang="fr-FR" sz="2000" b="1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0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½ journée</a:t>
            </a:r>
          </a:p>
          <a:p>
            <a:pPr marL="0" indent="0" algn="ctr">
              <a:buNone/>
            </a:pPr>
            <a:r>
              <a:rPr lang="fr-FR" sz="2000" dirty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 heures)</a:t>
            </a:r>
            <a:endParaRPr lang="fr-FR" sz="2000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000" b="1" u="sng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</a:t>
            </a:r>
            <a:endParaRPr lang="fr-FR" sz="2000" b="1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000" b="1" dirty="0">
                <a:latin typeface="Source Sans Pro" panose="020B0503030403020204" pitchFamily="34" charset="0"/>
                <a:cs typeface="Times New Roman" panose="02020603050405020304" pitchFamily="18" charset="0"/>
              </a:rPr>
              <a:t>de 17 H à 20 H</a:t>
            </a:r>
            <a:endParaRPr lang="fr-FR" sz="2000" b="1" dirty="0"/>
          </a:p>
          <a:p>
            <a:pPr marL="0" indent="0">
              <a:buNone/>
            </a:pPr>
            <a:endParaRPr lang="fr-FR" sz="2000" dirty="0">
              <a:effectLst/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000" b="1" u="sng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Lieu de la formation</a:t>
            </a:r>
            <a:r>
              <a:rPr lang="fr-FR" sz="20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fr-FR" sz="20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Cabinet</a:t>
            </a:r>
          </a:p>
          <a:p>
            <a:pPr marL="0" indent="0" algn="ctr">
              <a:buNone/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000" b="1" u="sng" dirty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Tarifs </a:t>
            </a:r>
          </a:p>
          <a:p>
            <a:pPr marL="0" indent="0" algn="ctr">
              <a:buNone/>
            </a:pPr>
            <a:r>
              <a:rPr lang="fr-FR" sz="2000" dirty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Selon effectif( devis </a:t>
            </a:r>
            <a:r>
              <a:rPr lang="fr-FR" sz="200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demande)</a:t>
            </a:r>
            <a:endParaRPr lang="fr-FR" sz="2000" dirty="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EAD513CA-1510-4544-9B28-9B494C30B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9" b="7169"/>
          <a:stretch/>
        </p:blipFill>
        <p:spPr>
          <a:xfrm>
            <a:off x="7772390" y="198981"/>
            <a:ext cx="4419599" cy="4915512"/>
          </a:xfrm>
          <a:prstGeom prst="rect">
            <a:avLst/>
          </a:prstGeom>
        </p:spPr>
      </p:pic>
      <p:pic>
        <p:nvPicPr>
          <p:cNvPr id="12" name="Image 11" descr="Une image contenant carte&#10;&#10;Description générée automatiquement">
            <a:extLst>
              <a:ext uri="{FF2B5EF4-FFF2-40B4-BE49-F238E27FC236}">
                <a16:creationId xmlns:a16="http://schemas.microsoft.com/office/drawing/2014/main" id="{93CA4209-65F7-4F36-9377-C03EB9100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79" y="4343272"/>
            <a:ext cx="4419600" cy="2501979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012F83-AA21-4601-8CD9-7E7EF415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20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D6259B-E0E0-44F5-AC3A-01EB8EB1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451" y="136525"/>
            <a:ext cx="4019107" cy="1361347"/>
          </a:xfrm>
        </p:spPr>
        <p:txBody>
          <a:bodyPr anchor="b">
            <a:normAutofit/>
          </a:bodyPr>
          <a:lstStyle/>
          <a:p>
            <a:pPr algn="ctr"/>
            <a:r>
              <a:rPr lang="fr-FR" sz="2800" b="1" dirty="0">
                <a:solidFill>
                  <a:schemeClr val="bg1">
                    <a:alpha val="60000"/>
                  </a:schemeClr>
                </a:solidFill>
              </a:rPr>
              <a:t>VOTRE INTERVENANTE</a:t>
            </a:r>
          </a:p>
        </p:txBody>
      </p:sp>
      <p:pic>
        <p:nvPicPr>
          <p:cNvPr id="5" name="Image 4" descr="Une image contenant habits, personne, mur, posant&#10;&#10;Description générée automatiquement">
            <a:extLst>
              <a:ext uri="{FF2B5EF4-FFF2-40B4-BE49-F238E27FC236}">
                <a16:creationId xmlns:a16="http://schemas.microsoft.com/office/drawing/2014/main" id="{6C4A5855-1370-4BE9-A6F2-88449AB7B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r="11290"/>
          <a:stretch/>
        </p:blipFill>
        <p:spPr>
          <a:xfrm>
            <a:off x="1336768" y="0"/>
            <a:ext cx="3654347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A59F13-18F7-4889-B6BD-93BD87B78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115" y="1491859"/>
            <a:ext cx="3611779" cy="3083270"/>
          </a:xfrm>
        </p:spPr>
        <p:txBody>
          <a:bodyPr anchor="t">
            <a:normAutofit/>
          </a:bodyPr>
          <a:lstStyle/>
          <a:p>
            <a:pPr algn="ctr"/>
            <a:endParaRPr lang="fr-FR" sz="2000" dirty="0">
              <a:solidFill>
                <a:schemeClr val="bg1"/>
              </a:solidFill>
            </a:endParaRPr>
          </a:p>
          <a:p>
            <a:pPr algn="ctr"/>
            <a:r>
              <a:rPr lang="fr-FR" sz="2000" b="1" u="sng" dirty="0">
                <a:solidFill>
                  <a:schemeClr val="bg1"/>
                </a:solidFill>
              </a:rPr>
              <a:t>Maître Gwenaelle VAUTRIN</a:t>
            </a:r>
            <a:r>
              <a:rPr lang="fr-FR" sz="2000" dirty="0">
                <a:solidFill>
                  <a:schemeClr val="bg1"/>
                </a:solidFill>
              </a:rPr>
              <a:t>, Avocate spécialiste en droit du travail et de la sécurité Sociale, Enseignante à l’IXAD (Ecole de formation des avocats)</a:t>
            </a:r>
          </a:p>
          <a:p>
            <a:pPr marL="0" indent="0" algn="ctr">
              <a:buNone/>
            </a:pPr>
            <a:endParaRPr lang="fr-FR" sz="200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B554A1A-F6C2-49A7-AAA9-82A31E69A929}"/>
              </a:ext>
            </a:extLst>
          </p:cNvPr>
          <p:cNvSpPr txBox="1"/>
          <p:nvPr/>
        </p:nvSpPr>
        <p:spPr>
          <a:xfrm>
            <a:off x="4829981" y="3997060"/>
            <a:ext cx="397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Nous vous invitons à vous rendre sur notre site internet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 vautrin-avocats.fr » rubrique «L’Equipe » afin de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prendre connaissance du profil de intervenante.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2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64DBFE-1DF2-416A-9822-C4CCD1E6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09" y="1473546"/>
            <a:ext cx="3670064" cy="3560272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PREREQUIS</a:t>
            </a:r>
            <a:br>
              <a:rPr lang="fr-FR" sz="4000" dirty="0">
                <a:solidFill>
                  <a:srgbClr val="FFFFFF"/>
                </a:solidFill>
              </a:rPr>
            </a:br>
            <a:br>
              <a:rPr lang="fr-FR" sz="4000" dirty="0">
                <a:solidFill>
                  <a:srgbClr val="FFFFFF"/>
                </a:solidFill>
              </a:rPr>
            </a:br>
            <a:r>
              <a:rPr lang="fr-FR" sz="4000" dirty="0">
                <a:solidFill>
                  <a:srgbClr val="FFFFFF"/>
                </a:solidFill>
              </a:rPr>
              <a:t>PUBLIC CONCERNE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BE6889-6DBC-42EF-9648-4E9A96FF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752" y="1236859"/>
            <a:ext cx="7150832" cy="388263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2000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00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Connaitre les règles de bases du droit du travail.</a:t>
            </a:r>
          </a:p>
          <a:p>
            <a:pPr marL="0" indent="0" algn="just">
              <a:buNone/>
            </a:pPr>
            <a:endParaRPr lang="fr-FR" sz="2000" dirty="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00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formation s’adresse à toute personne exerçant des missions RH (DRH, Responsable RH, Chargé RH, Gérant d’entreprise, Directeur Général, Président d’association…)</a:t>
            </a:r>
          </a:p>
          <a:p>
            <a:pPr marL="0" indent="0">
              <a:buNone/>
            </a:pPr>
            <a:endParaRPr lang="fr-FR" sz="200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0814D7-9226-4BF0-9ACA-F5B2AEF3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13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64DBFE-1DF2-416A-9822-C4CCD1E6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OBJECTIFS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F9D574-CC17-4634-952B-907E72F9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5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CE9A6E5-15D8-8DEA-72C0-8EDB0D6E75F4}"/>
              </a:ext>
            </a:extLst>
          </p:cNvPr>
          <p:cNvSpPr txBox="1"/>
          <p:nvPr/>
        </p:nvSpPr>
        <p:spPr>
          <a:xfrm>
            <a:off x="4598970" y="279737"/>
            <a:ext cx="6755123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Adopter une bonne pratique en matière de gestion du temps de travail et anticiper le contentieux des heures supplémentaires( preuves, moyens de défense de l’entreprise suite à l’évolution de la jurisprudence sur impulsion des règles européennes…)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Être en mesure de gérer le recours au télétravail et son contentieux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Savoir rédiger, mettre en œuvre une clause de forfait annuel en jours et gérer les salariés en forfait jours dans l’entreprise( entretiens annuels, moyens de contrôle…)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Savoir réagir face à un cas de harcèlement sexuel ou moral sur le lieu de travail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Connaitre et appréhender tous les moyens de preuve pouvant être exploités( preuve clandestine suite à l’arrêt du 22 décembre 2023…)</a:t>
            </a:r>
          </a:p>
        </p:txBody>
      </p:sp>
    </p:spTree>
    <p:extLst>
      <p:ext uri="{BB962C8B-B14F-4D97-AF65-F5344CB8AC3E}">
        <p14:creationId xmlns:p14="http://schemas.microsoft.com/office/powerpoint/2010/main" val="67099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64DBFE-1DF2-416A-9822-C4CCD1E6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PROGRAMME DE FORMATION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2C6BA4-2FFE-410A-80FB-16C15A99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6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C8D6D3-A6C4-A7C7-3204-B865036AA36E}"/>
              </a:ext>
            </a:extLst>
          </p:cNvPr>
          <p:cNvSpPr txBox="1"/>
          <p:nvPr/>
        </p:nvSpPr>
        <p:spPr>
          <a:xfrm>
            <a:off x="4742329" y="1285349"/>
            <a:ext cx="661147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u="sng" dirty="0"/>
              <a:t>Première partie (1h20) : Gestion du temps de travail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b="1" u="sng" dirty="0"/>
          </a:p>
          <a:p>
            <a:pPr algn="just"/>
            <a:r>
              <a:rPr lang="fr-FR" sz="1400" b="0" i="0" dirty="0"/>
              <a:t>①</a:t>
            </a:r>
            <a:r>
              <a:rPr lang="fr-FR" sz="1400" dirty="0"/>
              <a:t> Gestion du temps de travail suite aux arrêts du 8 févriers 2020, 27 janvier 2021, et du 26 janvier 2022 : quelles contraintes nouvelles en matière d’enregistrement des temps </a:t>
            </a:r>
            <a:endParaRPr lang="fr-FR" sz="1400" b="1" u="sng" dirty="0"/>
          </a:p>
          <a:p>
            <a:pPr algn="just"/>
            <a:r>
              <a:rPr lang="fr-FR" sz="1400" b="0" i="0" dirty="0">
                <a:solidFill>
                  <a:srgbClr val="222222"/>
                </a:solidFill>
                <a:effectLst/>
                <a:latin typeface="Noto Music" pitchFamily="2" charset="0"/>
              </a:rPr>
              <a:t>② </a:t>
            </a:r>
            <a:r>
              <a:rPr lang="fr-FR" sz="1400" dirty="0"/>
              <a:t>Temps de travail effectif </a:t>
            </a:r>
          </a:p>
          <a:p>
            <a:pPr algn="just"/>
            <a:r>
              <a:rPr lang="fr-FR" sz="1400" b="0" i="0" dirty="0">
                <a:solidFill>
                  <a:srgbClr val="222222"/>
                </a:solidFill>
                <a:effectLst/>
                <a:latin typeface="Noto Music" pitchFamily="2" charset="0"/>
              </a:rPr>
              <a:t>③ </a:t>
            </a:r>
            <a:r>
              <a:rPr lang="fr-FR" sz="1400" dirty="0"/>
              <a:t>Gestion des déplacements </a:t>
            </a:r>
          </a:p>
          <a:p>
            <a:pPr algn="just"/>
            <a:r>
              <a:rPr lang="fr-FR" sz="1400" b="0" i="0" dirty="0">
                <a:solidFill>
                  <a:srgbClr val="222222"/>
                </a:solidFill>
                <a:effectLst/>
                <a:latin typeface="Noto Music" pitchFamily="2" charset="0"/>
              </a:rPr>
              <a:t>④ </a:t>
            </a:r>
            <a:r>
              <a:rPr lang="fr-FR" sz="1400" dirty="0"/>
              <a:t>Clauses de forfait en jours </a:t>
            </a:r>
          </a:p>
          <a:p>
            <a:pPr algn="just"/>
            <a:r>
              <a:rPr lang="fr-FR" sz="1400" b="0" i="0" dirty="0">
                <a:solidFill>
                  <a:srgbClr val="222222"/>
                </a:solidFill>
                <a:effectLst/>
                <a:latin typeface="Noto Music" pitchFamily="2" charset="0"/>
              </a:rPr>
              <a:t>⑤ </a:t>
            </a:r>
            <a:r>
              <a:rPr lang="fr-FR" sz="1400" dirty="0"/>
              <a:t>Télétravail </a:t>
            </a:r>
          </a:p>
          <a:p>
            <a:pPr algn="just"/>
            <a:r>
              <a:rPr lang="fr-FR" sz="1400" b="0" i="0" dirty="0">
                <a:solidFill>
                  <a:srgbClr val="222222"/>
                </a:solidFill>
                <a:effectLst/>
                <a:latin typeface="Noto Music" pitchFamily="2" charset="0"/>
              </a:rPr>
              <a:t>⑥ </a:t>
            </a:r>
            <a:r>
              <a:rPr lang="fr-FR" sz="1400" dirty="0"/>
              <a:t>Revue de jurisprudence 2023 et 2024 notamment les arrêts sur la preuve en droit du travail</a:t>
            </a:r>
          </a:p>
          <a:p>
            <a:pPr algn="just"/>
            <a:endParaRPr lang="fr-F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u="sng" dirty="0"/>
              <a:t>Seconde Partie (1h20) : Harcèlements moral et sexuel en entreprise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b="1" u="sng" dirty="0"/>
          </a:p>
          <a:p>
            <a:pPr algn="just"/>
            <a:r>
              <a:rPr lang="fr-FR" sz="1400" b="0" i="0" dirty="0"/>
              <a:t>① </a:t>
            </a:r>
            <a:r>
              <a:rPr lang="fr-FR" sz="1400" dirty="0"/>
              <a:t>L’entreprise face aux harcèlements moral et sexuel : quid des nouvelles démarches et réactions à adopter suite à l’arrêt du 17 février 2021 ? (Enquête, sanction …)</a:t>
            </a:r>
          </a:p>
          <a:p>
            <a:pPr algn="just"/>
            <a:r>
              <a:rPr lang="fr-FR" sz="1400" b="0" i="0" dirty="0">
                <a:solidFill>
                  <a:srgbClr val="222222"/>
                </a:solidFill>
                <a:effectLst/>
              </a:rPr>
              <a:t>② </a:t>
            </a:r>
            <a:r>
              <a:rPr lang="fr-FR" sz="1400" dirty="0"/>
              <a:t>Point Focus : L’enquête  interne obligatoire en cas de harcèlement moral et sexuel : faire le point sur les obligations des services RH</a:t>
            </a:r>
          </a:p>
          <a:p>
            <a:pPr algn="just"/>
            <a:r>
              <a:rPr lang="fr-FR" sz="1400" b="0" i="0" dirty="0">
                <a:solidFill>
                  <a:srgbClr val="222222"/>
                </a:solidFill>
                <a:effectLst/>
                <a:latin typeface="Noto Music" pitchFamily="2" charset="0"/>
              </a:rPr>
              <a:t>③ </a:t>
            </a:r>
            <a:r>
              <a:rPr lang="fr-FR" sz="1400" dirty="0"/>
              <a:t>Revue de jurisprudence 2023 et 2024</a:t>
            </a:r>
          </a:p>
          <a:p>
            <a:pPr algn="just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5970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64DBFE-1DF2-416A-9822-C4CCD1E6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4" y="999860"/>
            <a:ext cx="3633118" cy="4837999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 MOYENS PÉDAGOGIQUES ET TECHNIQUES</a:t>
            </a:r>
            <a:br>
              <a:rPr lang="fr-FR" sz="4000" dirty="0">
                <a:solidFill>
                  <a:srgbClr val="FFFFFF"/>
                </a:solidFill>
              </a:rPr>
            </a:br>
            <a:br>
              <a:rPr lang="fr-FR" sz="4000" dirty="0">
                <a:solidFill>
                  <a:srgbClr val="FFFFFF"/>
                </a:solidFill>
              </a:rPr>
            </a:br>
            <a:br>
              <a:rPr lang="fr-FR" sz="4000" dirty="0">
                <a:solidFill>
                  <a:srgbClr val="FFFFFF"/>
                </a:solidFill>
              </a:rPr>
            </a:br>
            <a:r>
              <a:rPr lang="fr-FR" sz="4000" dirty="0">
                <a:solidFill>
                  <a:srgbClr val="FFFFFF"/>
                </a:solidFill>
              </a:rPr>
              <a:t>MODALITES D’EVALUATION</a:t>
            </a:r>
            <a:br>
              <a:rPr lang="fr-FR" sz="4000" dirty="0">
                <a:solidFill>
                  <a:srgbClr val="FFFFFF"/>
                </a:solidFill>
              </a:rPr>
            </a:br>
            <a:r>
              <a:rPr lang="fr-FR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BE6889-6DBC-42EF-9648-4E9A96FF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774" y="999860"/>
            <a:ext cx="7245991" cy="5546047"/>
          </a:xfrm>
        </p:spPr>
        <p:txBody>
          <a:bodyPr anchor="ctr">
            <a:normAutofit/>
          </a:bodyPr>
          <a:lstStyle/>
          <a:p>
            <a:r>
              <a:rPr lang="fr-F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Implication du stagiaire par le biais d’un QCM interactif </a:t>
            </a:r>
          </a:p>
          <a:p>
            <a:r>
              <a:rPr lang="fr-F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Etude de cas concrets sur la dénonciation de harcèlement moral ou sexuel et réflexion commune (paperboard)</a:t>
            </a:r>
          </a:p>
          <a:p>
            <a:r>
              <a:rPr lang="fr-F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Mise à disposition de documents supports à la suite de la formation</a:t>
            </a:r>
          </a:p>
          <a:p>
            <a:pPr marL="0" indent="0">
              <a:buNone/>
            </a:pPr>
            <a:endParaRPr lang="fr-F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fr-F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fr-F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fr-F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Test de positionnement avant début de la formation</a:t>
            </a:r>
          </a:p>
          <a:p>
            <a:r>
              <a:rPr lang="fr-F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QCM d’évaluation en fin de formation</a:t>
            </a:r>
          </a:p>
          <a:p>
            <a:endParaRPr lang="fr-FR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fr-FR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C41A0A-3177-4B89-BD3E-AC7F050B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37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64DBFE-1DF2-416A-9822-C4CCD1E6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5" y="586855"/>
            <a:ext cx="3427943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MODALITES D’INSCRIPTION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BE6889-6DBC-42EF-9648-4E9A96FF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fr-FR" sz="2000" b="1" u="sng" dirty="0">
                <a:latin typeface="Source Sans Pro" panose="020B0503030403020204" pitchFamily="34" charset="0"/>
                <a:cs typeface="Times New Roman" panose="02020603050405020304" pitchFamily="18" charset="0"/>
              </a:rPr>
              <a:t>Inscription par Mail à </a:t>
            </a:r>
            <a:r>
              <a:rPr lang="fr-FR" sz="2000" b="1" u="sng">
                <a:latin typeface="Source Sans Pro" panose="020B0503030403020204" pitchFamily="34" charset="0"/>
                <a:cs typeface="Times New Roman" panose="02020603050405020304" pitchFamily="18" charset="0"/>
              </a:rPr>
              <a:t>l’adresse :</a:t>
            </a:r>
          </a:p>
          <a:p>
            <a:pPr marL="0" indent="0" algn="ctr">
              <a:buNone/>
            </a:pPr>
            <a:r>
              <a:rPr kumimoji="0" lang="fr-FR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Times New Roman" panose="02020603050405020304" pitchFamily="18" charset="0"/>
                <a:hlinkClick r:id="rId2"/>
              </a:rPr>
              <a:t>secretariat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Times New Roman" panose="02020603050405020304" pitchFamily="18" charset="0"/>
                <a:hlinkClick r:id="rId2"/>
              </a:rPr>
              <a:t>@vautrin-avocats.fr</a:t>
            </a:r>
            <a:endParaRPr kumimoji="0" lang="fr-FR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b="1" u="sng">
              <a:latin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b="1" u="sng" dirty="0">
              <a:latin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8EEA0C-6275-4F91-9201-982065CD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6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3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45AC87-1D03-4452-BBE4-712E10796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A66E38-056D-4A0A-BF1D-682AB0529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D0A197-F7EC-4629-86FB-48D5D3B82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835780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251444-A29D-44A8-9E2E-263F0C215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826288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7AC432-5725-41FC-855E-CF32B279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88826"/>
            <a:ext cx="9448801" cy="1047132"/>
          </a:xfrm>
        </p:spPr>
        <p:txBody>
          <a:bodyPr anchor="ctr">
            <a:normAutofit/>
          </a:bodyPr>
          <a:lstStyle/>
          <a:p>
            <a:r>
              <a:rPr lang="fr-FR" sz="4000">
                <a:solidFill>
                  <a:srgbClr val="FFFFFF"/>
                </a:solidFill>
              </a:rPr>
              <a:t>Cabinet VAUTRIN AVOCATS</a:t>
            </a:r>
          </a:p>
        </p:txBody>
      </p:sp>
      <p:pic>
        <p:nvPicPr>
          <p:cNvPr id="7" name="Image 6" descr="Une image contenant personne, mur, intérieur, femme&#10;&#10;Description générée automatiquement">
            <a:extLst>
              <a:ext uri="{FF2B5EF4-FFF2-40B4-BE49-F238E27FC236}">
                <a16:creationId xmlns:a16="http://schemas.microsoft.com/office/drawing/2014/main" id="{BC7FF7F6-C107-4285-A87E-81F465C45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" r="1337" b="1"/>
          <a:stretch/>
        </p:blipFill>
        <p:spPr>
          <a:xfrm>
            <a:off x="1568795" y="2015289"/>
            <a:ext cx="2087720" cy="2087720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2BCB55-7B1D-4754-86B8-595558F8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9420" y="359517"/>
            <a:ext cx="2992580" cy="1442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03.75.24.00.50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contact@vautrin-avocats.fr</a:t>
            </a: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www.vautrin-avocats.fr</a:t>
            </a:r>
            <a:endParaRPr lang="fr-FR" sz="2000" dirty="0">
              <a:solidFill>
                <a:schemeClr val="bg1"/>
              </a:solidFill>
            </a:endParaRPr>
          </a:p>
          <a:p>
            <a:endParaRPr lang="fr-FR" sz="20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04323AE-F3FD-40DA-9793-692E711E29F4}"/>
              </a:ext>
            </a:extLst>
          </p:cNvPr>
          <p:cNvSpPr txBox="1"/>
          <p:nvPr/>
        </p:nvSpPr>
        <p:spPr>
          <a:xfrm>
            <a:off x="1568795" y="4468629"/>
            <a:ext cx="208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Gwenaelle VAUTRIN</a:t>
            </a:r>
          </a:p>
          <a:p>
            <a:pPr algn="ctr"/>
            <a:endParaRPr lang="fr-FR" dirty="0"/>
          </a:p>
          <a:p>
            <a:pPr algn="ctr"/>
            <a:r>
              <a:rPr lang="fr-FR" sz="1200" dirty="0"/>
              <a:t>g.vautrin@vautrin-avocats.fr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F098AA4-4695-4A65-A597-0DFC01B239A6}"/>
              </a:ext>
            </a:extLst>
          </p:cNvPr>
          <p:cNvSpPr txBox="1"/>
          <p:nvPr/>
        </p:nvSpPr>
        <p:spPr>
          <a:xfrm>
            <a:off x="8234391" y="3229853"/>
            <a:ext cx="39576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Cela fait </a:t>
            </a:r>
            <a:r>
              <a:rPr lang="fr-FR"/>
              <a:t>presque 28 </a:t>
            </a:r>
            <a:r>
              <a:rPr lang="fr-FR" dirty="0"/>
              <a:t>ans que nous vous conseillons et vous accompagnons au quotidien en conseil et en contentieux sur chacune de vos problématiques. Notre expertise reconnue en droit social nous a permis de développer des formations sur mesure que nous déclinons dans des ateliers à vocation généraliste (actualités trimestrielles…) ou dans le cadre de formations plus spécifiques.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3B1539-0959-461A-8B05-FA09ADCC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0307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586</Words>
  <Application>Microsoft Office PowerPoint</Application>
  <PresentationFormat>Grand écran</PresentationFormat>
  <Paragraphs>82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Noto Music</vt:lpstr>
      <vt:lpstr>Source Sans Pro</vt:lpstr>
      <vt:lpstr>Times New Roman</vt:lpstr>
      <vt:lpstr>Thème Office</vt:lpstr>
      <vt:lpstr>Présentation PowerPoint</vt:lpstr>
      <vt:lpstr>  INFORMATIONS PRATIQUES</vt:lpstr>
      <vt:lpstr>VOTRE INTERVENANTE</vt:lpstr>
      <vt:lpstr>PREREQUIS  PUBLIC CONCERNE</vt:lpstr>
      <vt:lpstr>OBJECTIFS</vt:lpstr>
      <vt:lpstr>PROGRAMME DE FORMATION</vt:lpstr>
      <vt:lpstr> MOYENS PÉDAGOGIQUES ET TECHNIQUES   MODALITES D’EVALUATION  </vt:lpstr>
      <vt:lpstr>MODALITES D’INSCRIPTION</vt:lpstr>
      <vt:lpstr>Cabinet VAUTRIN AVOCATS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Cabinet VAUTRIN POSTE03</dc:creator>
  <cp:lastModifiedBy>Cabinet Vautrin Poste 02</cp:lastModifiedBy>
  <cp:revision>31</cp:revision>
  <cp:lastPrinted>2022-10-05T13:13:32Z</cp:lastPrinted>
  <dcterms:created xsi:type="dcterms:W3CDTF">2021-03-04T15:25:41Z</dcterms:created>
  <dcterms:modified xsi:type="dcterms:W3CDTF">2024-01-15T08:44:44Z</dcterms:modified>
</cp:coreProperties>
</file>